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handoutMasterIdLst>
    <p:handoutMasterId r:id="rId39"/>
  </p:handoutMasterIdLst>
  <p:sldIdLst>
    <p:sldId id="256" r:id="rId5"/>
    <p:sldId id="291" r:id="rId6"/>
    <p:sldId id="293" r:id="rId7"/>
    <p:sldId id="294" r:id="rId8"/>
    <p:sldId id="272" r:id="rId9"/>
    <p:sldId id="292" r:id="rId10"/>
    <p:sldId id="295" r:id="rId11"/>
    <p:sldId id="298" r:id="rId12"/>
    <p:sldId id="304" r:id="rId13"/>
    <p:sldId id="300" r:id="rId14"/>
    <p:sldId id="296" r:id="rId15"/>
    <p:sldId id="297" r:id="rId16"/>
    <p:sldId id="279" r:id="rId17"/>
    <p:sldId id="268" r:id="rId18"/>
    <p:sldId id="305" r:id="rId19"/>
    <p:sldId id="278" r:id="rId20"/>
    <p:sldId id="280" r:id="rId21"/>
    <p:sldId id="289" r:id="rId22"/>
    <p:sldId id="290" r:id="rId23"/>
    <p:sldId id="285" r:id="rId24"/>
    <p:sldId id="288" r:id="rId25"/>
    <p:sldId id="301" r:id="rId26"/>
    <p:sldId id="286" r:id="rId27"/>
    <p:sldId id="287" r:id="rId28"/>
    <p:sldId id="299" r:id="rId29"/>
    <p:sldId id="308" r:id="rId30"/>
    <p:sldId id="276" r:id="rId31"/>
    <p:sldId id="273" r:id="rId32"/>
    <p:sldId id="271" r:id="rId33"/>
    <p:sldId id="275" r:id="rId34"/>
    <p:sldId id="274" r:id="rId35"/>
    <p:sldId id="306" r:id="rId36"/>
    <p:sldId id="30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E62A57-5485-33D4-2308-D041B0A62761}" name="Tracy Montes" initials="TM" userId="S::tmontes@puc.texas.gov::21bb49fc-73dc-48d3-be6c-150f993782c9" providerId="AD"/>
  <p188:author id="{A03499F1-F627-61CA-F16B-03B41C074166}" name="Komal Patel" initials="KP" userId="S::kpatel@puc.texas.gov::0b1b9c86-ed3a-44b9-9b6f-00420fc1fb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83072" autoAdjust="0"/>
  </p:normalViewPr>
  <p:slideViewPr>
    <p:cSldViewPr snapToGrid="0">
      <p:cViewPr varScale="1">
        <p:scale>
          <a:sx n="105" d="100"/>
          <a:sy n="105" d="100"/>
        </p:scale>
        <p:origin x="114" y="678"/>
      </p:cViewPr>
      <p:guideLst>
        <p:guide orient="horz" pos="2160"/>
        <p:guide pos="3864"/>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2956"/>
    </p:cViewPr>
  </p:sorterViewPr>
  <p:notesViewPr>
    <p:cSldViewPr snapToGrid="0">
      <p:cViewPr varScale="1">
        <p:scale>
          <a:sx n="118" d="100"/>
          <a:sy n="118" d="100"/>
        </p:scale>
        <p:origin x="23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BA524-08AD-4597-B5D3-3EF020E31659}"/>
              </a:ext>
            </a:extLst>
          </p:cNvPr>
          <p:cNvSpPr>
            <a:spLocks noGrp="1"/>
          </p:cNvSpPr>
          <p:nvPr>
            <p:ph type="hdr" sz="quarter"/>
          </p:nvPr>
        </p:nvSpPr>
        <p:spPr>
          <a:xfrm>
            <a:off x="1" y="0"/>
            <a:ext cx="3038145" cy="465743"/>
          </a:xfrm>
          <a:prstGeom prst="rect">
            <a:avLst/>
          </a:prstGeom>
        </p:spPr>
        <p:txBody>
          <a:bodyPr vert="horz" lIns="88134" tIns="44067" rIns="88134" bIns="44067" rtlCol="0"/>
          <a:lstStyle>
            <a:lvl1pPr algn="l">
              <a:defRPr sz="1200"/>
            </a:lvl1pPr>
          </a:lstStyle>
          <a:p>
            <a:endParaRPr lang="en-US"/>
          </a:p>
        </p:txBody>
      </p:sp>
      <p:sp>
        <p:nvSpPr>
          <p:cNvPr id="3" name="Date Placeholder 2">
            <a:extLst>
              <a:ext uri="{FF2B5EF4-FFF2-40B4-BE49-F238E27FC236}">
                <a16:creationId xmlns:a16="http://schemas.microsoft.com/office/drawing/2014/main" id="{177A0AAA-3226-4C9A-9E84-9BB6C6370DC0}"/>
              </a:ext>
            </a:extLst>
          </p:cNvPr>
          <p:cNvSpPr>
            <a:spLocks noGrp="1"/>
          </p:cNvSpPr>
          <p:nvPr>
            <p:ph type="dt" sz="quarter" idx="1"/>
          </p:nvPr>
        </p:nvSpPr>
        <p:spPr>
          <a:xfrm>
            <a:off x="3970735" y="0"/>
            <a:ext cx="3038145" cy="465743"/>
          </a:xfrm>
          <a:prstGeom prst="rect">
            <a:avLst/>
          </a:prstGeom>
        </p:spPr>
        <p:txBody>
          <a:bodyPr vert="horz" lIns="88134" tIns="44067" rIns="88134" bIns="44067" rtlCol="0"/>
          <a:lstStyle>
            <a:lvl1pPr algn="r">
              <a:defRPr sz="1200"/>
            </a:lvl1pPr>
          </a:lstStyle>
          <a:p>
            <a:fld id="{B74FD782-D15A-4696-9B96-92F01028D65C}" type="datetimeFigureOut">
              <a:rPr lang="en-US" smtClean="0"/>
              <a:t>4/28/2023</a:t>
            </a:fld>
            <a:endParaRPr lang="en-US"/>
          </a:p>
        </p:txBody>
      </p:sp>
      <p:sp>
        <p:nvSpPr>
          <p:cNvPr id="4" name="Footer Placeholder 3">
            <a:extLst>
              <a:ext uri="{FF2B5EF4-FFF2-40B4-BE49-F238E27FC236}">
                <a16:creationId xmlns:a16="http://schemas.microsoft.com/office/drawing/2014/main" id="{DFE4A701-AEEB-4A65-BB4E-DAB1EBE8511C}"/>
              </a:ext>
            </a:extLst>
          </p:cNvPr>
          <p:cNvSpPr>
            <a:spLocks noGrp="1"/>
          </p:cNvSpPr>
          <p:nvPr>
            <p:ph type="ftr" sz="quarter" idx="2"/>
          </p:nvPr>
        </p:nvSpPr>
        <p:spPr>
          <a:xfrm>
            <a:off x="1" y="8830659"/>
            <a:ext cx="3038145" cy="465742"/>
          </a:xfrm>
          <a:prstGeom prst="rect">
            <a:avLst/>
          </a:prstGeom>
        </p:spPr>
        <p:txBody>
          <a:bodyPr vert="horz" lIns="88134" tIns="44067" rIns="88134" bIns="4406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21DB82-07AF-414D-970A-1141C955829D}"/>
              </a:ext>
            </a:extLst>
          </p:cNvPr>
          <p:cNvSpPr>
            <a:spLocks noGrp="1"/>
          </p:cNvSpPr>
          <p:nvPr>
            <p:ph type="sldNum" sz="quarter" idx="3"/>
          </p:nvPr>
        </p:nvSpPr>
        <p:spPr>
          <a:xfrm>
            <a:off x="3970735" y="8830659"/>
            <a:ext cx="3038145" cy="465742"/>
          </a:xfrm>
          <a:prstGeom prst="rect">
            <a:avLst/>
          </a:prstGeom>
        </p:spPr>
        <p:txBody>
          <a:bodyPr vert="horz" lIns="88134" tIns="44067" rIns="88134" bIns="44067" rtlCol="0" anchor="b"/>
          <a:lstStyle>
            <a:lvl1pPr algn="r">
              <a:defRPr sz="1200"/>
            </a:lvl1pPr>
          </a:lstStyle>
          <a:p>
            <a:fld id="{412FE7A6-B1A8-42AA-84FC-E30BEE59DA6C}" type="slidenum">
              <a:rPr lang="en-US" smtClean="0"/>
              <a:t>‹#›</a:t>
            </a:fld>
            <a:endParaRPr lang="en-US"/>
          </a:p>
        </p:txBody>
      </p:sp>
    </p:spTree>
    <p:extLst>
      <p:ext uri="{BB962C8B-B14F-4D97-AF65-F5344CB8AC3E}">
        <p14:creationId xmlns:p14="http://schemas.microsoft.com/office/powerpoint/2010/main" val="1864713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3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6" tIns="46583" rIns="93166" bIns="46583" rtlCol="0"/>
          <a:lstStyle>
            <a:lvl1pPr algn="r">
              <a:defRPr sz="1300"/>
            </a:lvl1pPr>
          </a:lstStyle>
          <a:p>
            <a:fld id="{03E3A04D-B6F6-4396-8103-92DD2C977A1B}" type="datetimeFigureOut">
              <a:rPr lang="en-US" smtClean="0"/>
              <a:t>4/28/2023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6" tIns="46583" rIns="93166" bIns="46583"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66" tIns="46583" rIns="93166" bIns="46583" rtlCol="0" anchor="b"/>
          <a:lstStyle>
            <a:lvl1pPr algn="r">
              <a:defRPr sz="1300"/>
            </a:lvl1pPr>
          </a:lstStyle>
          <a:p>
            <a:fld id="{35F01BBD-FFA0-4F97-8591-FCA5983F1B43}" type="slidenum">
              <a:rPr lang="en-US" smtClean="0"/>
              <a:t>‹#›</a:t>
            </a:fld>
            <a:endParaRPr lang="en-US"/>
          </a:p>
        </p:txBody>
      </p:sp>
    </p:spTree>
    <p:extLst>
      <p:ext uri="{BB962C8B-B14F-4D97-AF65-F5344CB8AC3E}">
        <p14:creationId xmlns:p14="http://schemas.microsoft.com/office/powerpoint/2010/main" val="140929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771"/>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This guide provides key information for mapping professionals to ensure compliance with the PUCT’s mapping and digital mapping data requirements for water and sewer CCN mapping applications or petitions. It also directs users to resources for the application process including newly developed GIS mapping templates.</a:t>
            </a:r>
          </a:p>
        </p:txBody>
      </p:sp>
      <p:sp>
        <p:nvSpPr>
          <p:cNvPr id="4" name="Slide Number Placeholder 3"/>
          <p:cNvSpPr>
            <a:spLocks noGrp="1"/>
          </p:cNvSpPr>
          <p:nvPr>
            <p:ph type="sldNum" sz="quarter" idx="5"/>
          </p:nvPr>
        </p:nvSpPr>
        <p:spPr/>
        <p:txBody>
          <a:bodyPr/>
          <a:lstStyle/>
          <a:p>
            <a:fld id="{35F01BBD-FFA0-4F97-8591-FCA5983F1B43}" type="slidenum">
              <a:rPr lang="en-US" smtClean="0"/>
              <a:t>1</a:t>
            </a:fld>
            <a:endParaRPr lang="en-US"/>
          </a:p>
        </p:txBody>
      </p:sp>
    </p:spTree>
    <p:extLst>
      <p:ext uri="{BB962C8B-B14F-4D97-AF65-F5344CB8AC3E}">
        <p14:creationId xmlns:p14="http://schemas.microsoft.com/office/powerpoint/2010/main" val="308721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algn="just">
              <a:lnSpc>
                <a:spcPct val="150000"/>
              </a:lnSpc>
              <a:spcAft>
                <a:spcPts val="771"/>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An application or petition must identify the CCN holder’s involved, just as the maps must identify the CCN holder’s names and CCN numbers impacted in the application or petition.</a:t>
            </a:r>
            <a:endParaRPr lang="en-US" dirty="0">
              <a:latin typeface="Calibri" panose="020F0502020204030204" pitchFamily="34" charset="0"/>
              <a:cs typeface="Calibri" panose="020F0502020204030204" pitchFamily="34"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10</a:t>
            </a:fld>
            <a:endParaRPr lang="en-US"/>
          </a:p>
        </p:txBody>
      </p:sp>
    </p:spTree>
    <p:extLst>
      <p:ext uri="{BB962C8B-B14F-4D97-AF65-F5344CB8AC3E}">
        <p14:creationId xmlns:p14="http://schemas.microsoft.com/office/powerpoint/2010/main" val="87261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algn="just" defTabSz="881337">
              <a:lnSpc>
                <a:spcPct val="150000"/>
              </a:lnSpc>
              <a:spcAft>
                <a:spcPts val="771"/>
              </a:spcAft>
              <a:defRPr/>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When a requested area intentionally overlaps existing CCN’s, the applicant is required to have agreements from the affected CCN holder or consents from the city. </a:t>
            </a:r>
            <a:r>
              <a:rPr lang="en-US" sz="1400" dirty="0">
                <a:latin typeface="Century Gothic" panose="020B0502020202020204" pitchFamily="34" charset="0"/>
                <a:ea typeface="Calibri" panose="020F0502020204030204" pitchFamily="34" charset="0"/>
                <a:cs typeface="Times New Roman" panose="02020603050405020304" pitchFamily="18" charset="0"/>
              </a:rPr>
              <a:t>A</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ctions that require agreements include decertifying another CCN, transferring another CCN or obtaining dual certification with another CCN</a:t>
            </a:r>
            <a:r>
              <a:rPr lang="en-US" sz="1400" dirty="0">
                <a:latin typeface="Century Gothic" panose="020B0502020202020204" pitchFamily="34" charset="0"/>
                <a:ea typeface="Calibri" panose="020F0502020204030204" pitchFamily="34" charset="0"/>
                <a:cs typeface="Times New Roman" panose="02020603050405020304" pitchFamily="18" charset="0"/>
              </a:rPr>
              <a:t>.</a:t>
            </a:r>
          </a:p>
          <a:p>
            <a:pPr algn="just" defTabSz="881337">
              <a:lnSpc>
                <a:spcPct val="150000"/>
              </a:lnSpc>
              <a:spcAft>
                <a:spcPts val="771"/>
              </a:spcAft>
              <a:defRPr/>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When a requested area overlaps a city’s corporate boundary, the applicant will need formal consent from the city.</a:t>
            </a:r>
          </a:p>
          <a:p>
            <a:pPr algn="just"/>
            <a:endParaRPr lang="en-US" dirty="0">
              <a:latin typeface="Calibri" panose="020F0502020204030204" pitchFamily="34" charset="0"/>
              <a:cs typeface="Calibri" panose="020F0502020204030204" pitchFamily="34"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11</a:t>
            </a:fld>
            <a:endParaRPr lang="en-US"/>
          </a:p>
        </p:txBody>
      </p:sp>
    </p:spTree>
    <p:extLst>
      <p:ext uri="{BB962C8B-B14F-4D97-AF65-F5344CB8AC3E}">
        <p14:creationId xmlns:p14="http://schemas.microsoft.com/office/powerpoint/2010/main" val="179202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algn="just">
              <a:lnSpc>
                <a:spcPct val="150000"/>
              </a:lnSpc>
            </a:pPr>
            <a:r>
              <a:rPr lang="en-US" sz="1400" dirty="0">
                <a:effectLst/>
                <a:latin typeface="Century Gothic" panose="020B0502020202020204" pitchFamily="34" charset="0"/>
                <a:ea typeface="Calibri" panose="020F0502020204030204" pitchFamily="34" charset="0"/>
                <a:cs typeface="Arial" panose="020B0604020202020204" pitchFamily="34" charset="0"/>
              </a:rPr>
              <a:t>Mapping resources are available to help create the boundary of a requested area or tract of land.</a:t>
            </a:r>
          </a:p>
          <a:p>
            <a:pPr algn="just">
              <a:lnSpc>
                <a:spcPct val="150000"/>
              </a:lnSpc>
            </a:pPr>
            <a:endParaRPr lang="en-US" sz="1400" dirty="0">
              <a:effectLst/>
              <a:latin typeface="Century Gothic" panose="020B0502020202020204" pitchFamily="34" charset="0"/>
              <a:ea typeface="Calibri" panose="020F0502020204030204" pitchFamily="34" charset="0"/>
              <a:cs typeface="Arial" panose="020B0604020202020204" pitchFamily="34" charset="0"/>
            </a:endParaRPr>
          </a:p>
          <a:p>
            <a:pPr algn="just">
              <a:lnSpc>
                <a:spcPct val="150000"/>
              </a:lnSpc>
            </a:pPr>
            <a:r>
              <a:rPr lang="en-US" sz="1400" dirty="0">
                <a:effectLst/>
                <a:latin typeface="Century Gothic" panose="020B0502020202020204" pitchFamily="34" charset="0"/>
                <a:ea typeface="Calibri" panose="020F0502020204030204" pitchFamily="34" charset="0"/>
                <a:cs typeface="Arial" panose="020B0604020202020204" pitchFamily="34" charset="0"/>
              </a:rPr>
              <a:t>Understanding these resources can help ensure success when filing mapping information with the PUCT.</a:t>
            </a:r>
          </a:p>
          <a:p>
            <a:pPr algn="just"/>
            <a:endParaRPr lang="en-US" dirty="0">
              <a:latin typeface="Calibri" panose="020F0502020204030204" pitchFamily="34" charset="0"/>
              <a:cs typeface="Calibri" panose="020F0502020204030204" pitchFamily="34"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12</a:t>
            </a:fld>
            <a:endParaRPr lang="en-US"/>
          </a:p>
        </p:txBody>
      </p:sp>
    </p:spTree>
    <p:extLst>
      <p:ext uri="{BB962C8B-B14F-4D97-AF65-F5344CB8AC3E}">
        <p14:creationId xmlns:p14="http://schemas.microsoft.com/office/powerpoint/2010/main" val="405454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Use the CCN Mapping Information webpage to prepare  mapping information before filing an application or petition. It includes resources such as documents and answers to frequently asked questions for mapping professionals. These resources help avoid frequent mapping errors and reduce processing times of applications and petitions.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771"/>
              </a:spcAft>
            </a:pP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13</a:t>
            </a:fld>
            <a:endParaRPr lang="en-US"/>
          </a:p>
        </p:txBody>
      </p:sp>
    </p:spTree>
    <p:extLst>
      <p:ext uri="{BB962C8B-B14F-4D97-AF65-F5344CB8AC3E}">
        <p14:creationId xmlns:p14="http://schemas.microsoft.com/office/powerpoint/2010/main" val="55874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463" y="4473893"/>
            <a:ext cx="5608320" cy="366045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Standard mapping requirements include a general location map, a detailed map, and digital mapping data known as a shapefile. Staff will evaluate each of these items separately, to make sure each meets its respective requirements. Once an application or petition is filed staff can provide guidance during the review process to help meet these requirements.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lvl="1" algn="just"/>
            <a:endParaRPr lang="en-US" dirty="0">
              <a:latin typeface="Calibri" panose="020F0502020204030204" pitchFamily="34" charset="0"/>
              <a:cs typeface="Calibri" panose="020F0502020204030204" pitchFamily="34" charset="0"/>
            </a:endParaRPr>
          </a:p>
          <a:p>
            <a:pPr marL="0" lvl="1" algn="just"/>
            <a:endParaRPr lang="en-US" u="sng"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14</a:t>
            </a:fld>
            <a:endParaRPr lang="en-US"/>
          </a:p>
        </p:txBody>
      </p:sp>
    </p:spTree>
    <p:extLst>
      <p:ext uri="{BB962C8B-B14F-4D97-AF65-F5344CB8AC3E}">
        <p14:creationId xmlns:p14="http://schemas.microsoft.com/office/powerpoint/2010/main" val="123975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463" y="4473893"/>
            <a:ext cx="5608320" cy="366045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Mapping requirements for streamlined expedited release and expedited release petitions are generally the same as those for standard CCN applications and petitions. The primary difference is that mapping information must identify the ‘tract or tracts of land’ that is submitted by the landowner, rather than identifying the ‘requested area.’ The maps submitted in these petitions will not be used for notice purposes to the public, they will be provided to the CCN holder impacted in the petition and Commission staff.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lvl="1" algn="just"/>
            <a:endParaRPr lang="en-US" u="sng"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15</a:t>
            </a:fld>
            <a:endParaRPr lang="en-US"/>
          </a:p>
        </p:txBody>
      </p:sp>
    </p:spTree>
    <p:extLst>
      <p:ext uri="{BB962C8B-B14F-4D97-AF65-F5344CB8AC3E}">
        <p14:creationId xmlns:p14="http://schemas.microsoft.com/office/powerpoint/2010/main" val="13386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05595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Maps must identify the location of the requested area that is in reference to verifiable man-made and natural landmarks such as city limit boundaries, county boundaries, roads, railroads, and hydrology (such as: rivers, streams, and lakes). All maps must include a  title stating the affected utility names and CCN numbers, a legend to symbolize the boundary of the requested area, a north arrow to position the viewer, and a scale bar to determine the distance and scale used on the map. The requested area displayed on the maps must match the boundary of the requested area in the shapefile.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16</a:t>
            </a:fld>
            <a:endParaRPr lang="en-US"/>
          </a:p>
        </p:txBody>
      </p:sp>
    </p:spTree>
    <p:extLst>
      <p:ext uri="{BB962C8B-B14F-4D97-AF65-F5344CB8AC3E}">
        <p14:creationId xmlns:p14="http://schemas.microsoft.com/office/powerpoint/2010/main" val="340557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463" y="4473893"/>
            <a:ext cx="5608320" cy="366045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If requested areas for water and sewer CCN’s have different boundaries, each must be displayed on its own set of maps. Paper copies of these maps will be mailed for notice purposes, therefore, use map layouts that are 8.5 x 11 or 11 x 17 inches. To meet mapping requirements and for notice purposes, only identify the requested area on the maps and do not include surrounding CCN boundaries.</a:t>
            </a: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662">
              <a:defRPr/>
            </a:pPr>
            <a:fld id="{35F01BBD-FFA0-4F97-8591-FCA5983F1B43}" type="slidenum">
              <a:rPr lang="en-US">
                <a:solidFill>
                  <a:prstClr val="black"/>
                </a:solidFill>
                <a:latin typeface="Calibri" panose="020F0502020204030204"/>
              </a:rPr>
              <a:pPr defTabSz="93166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7341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771"/>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For purposes of clarity, the outer boundary of the requested area must not be obstructed by other map labels or features. Also, the labels of verifiable man-made and natural landmarks must not be obstructed.</a:t>
            </a: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662">
              <a:defRPr/>
            </a:pPr>
            <a:fld id="{35F01BBD-FFA0-4F97-8591-FCA5983F1B43}" type="slidenum">
              <a:rPr lang="en-US">
                <a:solidFill>
                  <a:prstClr val="black"/>
                </a:solidFill>
                <a:latin typeface="Calibri" panose="020F0502020204030204"/>
              </a:rPr>
              <a:pPr defTabSz="93166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699464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463" y="4473893"/>
            <a:ext cx="5608320" cy="366045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In this  example, the outer boundary of the requested area is clearly visible and takes precedence over other features in the layer order. The verifiable man-made and natural landmarks including their labels located to the north, east, south, and west of the requested area are clearly visible and do not obstruct the outer boundary of the requested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662">
              <a:defRPr/>
            </a:pPr>
            <a:fld id="{35F01BBD-FFA0-4F97-8591-FCA5983F1B43}" type="slidenum">
              <a:rPr lang="en-US">
                <a:solidFill>
                  <a:prstClr val="black"/>
                </a:solidFill>
                <a:latin typeface="Calibri" panose="020F0502020204030204"/>
              </a:rPr>
              <a:pPr defTabSz="93166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26800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Preparing an application or petition typically requires input from a team comprised of an applicant, an attorney, an engineer, and a mapping professional. </a:t>
            </a:r>
          </a:p>
          <a:p>
            <a:pPr>
              <a:lnSpc>
                <a:spcPct val="150000"/>
              </a:lnSpc>
            </a:pPr>
            <a:br>
              <a:rPr lang="en-US" sz="1400" dirty="0">
                <a:effectLst/>
                <a:latin typeface="Century Gothic" panose="020B0502020202020204" pitchFamily="34" charset="0"/>
                <a:ea typeface="Calibri" panose="020F0502020204030204" pitchFamily="34" charset="0"/>
                <a:cs typeface="Times New Roman" panose="02020603050405020304" pitchFamily="18" charset="0"/>
              </a:rPr>
            </a:br>
            <a:r>
              <a:rPr lang="en-US" sz="1400" dirty="0">
                <a:effectLst/>
                <a:latin typeface="Century Gothic" panose="020B0502020202020204" pitchFamily="34" charset="0"/>
                <a:ea typeface="Calibri" panose="020F0502020204030204" pitchFamily="34" charset="0"/>
                <a:cs typeface="Times New Roman" panose="02020603050405020304" pitchFamily="18" charset="0"/>
              </a:rPr>
              <a:t>It is crucial the team works together to understand the type of application or petition needed and what </a:t>
            </a:r>
            <a:r>
              <a:rPr lang="en-US" sz="1400" dirty="0">
                <a:latin typeface="Century Gothic" panose="020B0502020202020204" pitchFamily="34" charset="0"/>
                <a:ea typeface="Calibri" panose="020F0502020204030204" pitchFamily="34" charset="0"/>
                <a:cs typeface="Times New Roman" panose="02020603050405020304" pitchFamily="18" charset="0"/>
              </a:rPr>
              <a:t>is intended to be accomplished in the filing</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This ensures the mapping information, consisting of a general location map, a detailed map and digital mapping data, will be consistent with what the applicant is requesting.</a:t>
            </a:r>
            <a:endParaRPr lang="en-US" sz="1400" b="1" dirty="0">
              <a:latin typeface="Century Gothic" panose="020B0502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a:t>
            </a:fld>
            <a:endParaRPr lang="en-US"/>
          </a:p>
        </p:txBody>
      </p:sp>
    </p:spTree>
    <p:extLst>
      <p:ext uri="{BB962C8B-B14F-4D97-AF65-F5344CB8AC3E}">
        <p14:creationId xmlns:p14="http://schemas.microsoft.com/office/powerpoint/2010/main" val="241528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 examples that meet mapping requirements for each application and petition type can be found on the website under ‘Where can I Find Map </a:t>
            </a:r>
            <a:r>
              <a:rPr lang="en-US" sz="1400">
                <a:effectLst/>
                <a:latin typeface="Century Gothic" panose="020B0502020202020204" pitchFamily="34" charset="0"/>
                <a:ea typeface="Calibri" panose="020F0502020204030204" pitchFamily="34" charset="0"/>
                <a:cs typeface="Times New Roman" panose="02020603050405020304" pitchFamily="18" charset="0"/>
              </a:rPr>
              <a:t>Examples for </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Applications and Petitions?’ Each bullet is a hyperlink that opens a PDF of a general location and detailed maps.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662">
              <a:defRPr/>
            </a:pPr>
            <a:fld id="{35F01BBD-FFA0-4F97-8591-FCA5983F1B43}" type="slidenum">
              <a:rPr lang="en-US">
                <a:solidFill>
                  <a:prstClr val="black"/>
                </a:solidFill>
                <a:latin typeface="Calibri" panose="020F0502020204030204"/>
              </a:rPr>
              <a:pPr defTabSz="93166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97878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Under ‘What is the CCN Mapping Guidance for Applications and Petitions?’, there is a document named ‘Key to Map Titles and Legends for General Location and Detailed Maps’. This tool helps determine the map title and map legend that supports the intent of the application or petition.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latin typeface="Calibri" panose="020F0502020204030204" pitchFamily="34" charset="0"/>
              <a:cs typeface="Calibri" panose="020F0502020204030204" pitchFamily="34"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662">
              <a:defRPr/>
            </a:pPr>
            <a:fld id="{35F01BBD-FFA0-4F97-8591-FCA5983F1B43}" type="slidenum">
              <a:rPr lang="en-US">
                <a:solidFill>
                  <a:prstClr val="black"/>
                </a:solidFill>
                <a:latin typeface="Calibri" panose="020F0502020204030204"/>
              </a:rPr>
              <a:pPr defTabSz="93166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91851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703601"/>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Applicants should verify  the boundary of the requested area aligns accurately with existing CCN boundaries, meaning  the shapefile of the requested area does not have overlaps or gaps with existing CCNs. To ensure this, applicants should always download the latest water and sewer CCN data.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There are two zip files available for download: one for water CCNs and another for sewer CCNs. This CCN data is updated quarterly. Please note the shapefiles are provided in a Texas Statewide Mapping System projection that can be used with GIS software. If using AutoCAD software to create the requested area, first determine the surrounding CCNs impacting the requested area, and then contact the Mapping Section to request the necessary CCN shapefiles in the appropriate State Plane Coordinate System.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22</a:t>
            </a:fld>
            <a:endParaRPr lang="en-US" dirty="0"/>
          </a:p>
        </p:txBody>
      </p:sp>
    </p:spTree>
    <p:extLst>
      <p:ext uri="{BB962C8B-B14F-4D97-AF65-F5344CB8AC3E}">
        <p14:creationId xmlns:p14="http://schemas.microsoft.com/office/powerpoint/2010/main" val="3323424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2298383"/>
          </a:xfrm>
        </p:spPr>
        <p:txBody>
          <a:bodyPr/>
          <a:lstStyle/>
          <a:p>
            <a:pPr marL="0" marR="0">
              <a:lnSpc>
                <a:spcPct val="150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Three sets of </a:t>
            </a:r>
            <a:r>
              <a:rPr lang="en-US" sz="1400" kern="1200" dirty="0">
                <a:solidFill>
                  <a:srgbClr val="000000"/>
                </a:solidFill>
                <a:effectLst/>
                <a:latin typeface="Century Gothic" panose="020B0502020202020204" pitchFamily="34" charset="0"/>
                <a:ea typeface="Times New Roman" panose="02020603050405020304" pitchFamily="18" charset="0"/>
              </a:rPr>
              <a:t>GIS map templates are available for download: the current version of ArcMap, an older version of ArcMap, and ArcGIS Pro. These </a:t>
            </a:r>
            <a:r>
              <a:rPr lang="en-US" sz="1400" kern="1200" dirty="0">
                <a:effectLst/>
                <a:latin typeface="Century Gothic" panose="020B0502020202020204" pitchFamily="34" charset="0"/>
                <a:ea typeface="Times New Roman" panose="02020603050405020304" pitchFamily="18" charset="0"/>
              </a:rPr>
              <a:t>new templates are editable and will streamline the process to </a:t>
            </a:r>
            <a:r>
              <a:rPr lang="en-US" sz="1400" kern="1200" dirty="0">
                <a:solidFill>
                  <a:srgbClr val="000000"/>
                </a:solidFill>
                <a:effectLst/>
                <a:latin typeface="Century Gothic" panose="020B0502020202020204" pitchFamily="34" charset="0"/>
                <a:ea typeface="Times New Roman" panose="02020603050405020304" pitchFamily="18" charset="0"/>
              </a:rPr>
              <a:t>create customized maps that meet </a:t>
            </a:r>
            <a:r>
              <a:rPr lang="en-US" sz="1400" kern="1200" dirty="0">
                <a:effectLst/>
                <a:latin typeface="Century Gothic" panose="020B0502020202020204" pitchFamily="34" charset="0"/>
                <a:ea typeface="Times New Roman" panose="02020603050405020304" pitchFamily="18" charset="0"/>
              </a:rPr>
              <a:t>mapping</a:t>
            </a:r>
            <a:r>
              <a:rPr lang="en-US" sz="1400" kern="1200" dirty="0">
                <a:solidFill>
                  <a:srgbClr val="000000"/>
                </a:solidFill>
                <a:effectLst/>
                <a:latin typeface="Century Gothic" panose="020B0502020202020204" pitchFamily="34" charset="0"/>
                <a:ea typeface="Times New Roman" panose="02020603050405020304" pitchFamily="18" charset="0"/>
              </a:rPr>
              <a:t> requirements. Specific steps to work with these templates are on the webpage.</a:t>
            </a:r>
            <a:endParaRPr lang="en-US" sz="1400" dirty="0">
              <a:effectLst/>
              <a:latin typeface="Century Gothic" panose="020B0502020202020204" pitchFamily="34" charset="0"/>
              <a:ea typeface="Times New Roman" panose="02020603050405020304" pitchFamily="18" charset="0"/>
            </a:endParaRPr>
          </a:p>
          <a:p>
            <a:pPr marL="16816"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23</a:t>
            </a:fld>
            <a:endParaRPr lang="en-US" dirty="0"/>
          </a:p>
        </p:txBody>
      </p:sp>
    </p:spTree>
    <p:extLst>
      <p:ext uri="{BB962C8B-B14F-4D97-AF65-F5344CB8AC3E}">
        <p14:creationId xmlns:p14="http://schemas.microsoft.com/office/powerpoint/2010/main" val="158195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defRPr/>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 link to the Water and Sewer CCN Viewer can be found on the CCN Mapping Information webpage. The viewer helps determine potential water and sewer utility providers. Use the CCN Number or an address to locate, view, and print a map of an existing water and sewer CCN boundary.</a:t>
            </a:r>
          </a:p>
        </p:txBody>
      </p:sp>
      <p:sp>
        <p:nvSpPr>
          <p:cNvPr id="4" name="Slide Number Placeholder 3"/>
          <p:cNvSpPr>
            <a:spLocks noGrp="1"/>
          </p:cNvSpPr>
          <p:nvPr>
            <p:ph type="sldNum" sz="quarter" idx="5"/>
          </p:nvPr>
        </p:nvSpPr>
        <p:spPr/>
        <p:txBody>
          <a:bodyPr/>
          <a:lstStyle/>
          <a:p>
            <a:fld id="{35F01BBD-FFA0-4F97-8591-FCA5983F1B43}" type="slidenum">
              <a:rPr lang="en-US" smtClean="0"/>
              <a:t>24</a:t>
            </a:fld>
            <a:endParaRPr lang="en-US"/>
          </a:p>
        </p:txBody>
      </p:sp>
    </p:spTree>
    <p:extLst>
      <p:ext uri="{BB962C8B-B14F-4D97-AF65-F5344CB8AC3E}">
        <p14:creationId xmlns:p14="http://schemas.microsoft.com/office/powerpoint/2010/main" val="38484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589084"/>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Using this checklist, you can create the mapping information required to file with an application or petition. Mapping information consists of a general location map, a detailed map and a shapefile.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881337">
              <a:lnSpc>
                <a:spcPct val="150000"/>
              </a:lnSpc>
              <a:spcAft>
                <a:spcPts val="771"/>
              </a:spcAft>
              <a:defRPr/>
            </a:pPr>
            <a:endParaRPr lang="en-US"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25</a:t>
            </a:fld>
            <a:endParaRPr lang="en-US"/>
          </a:p>
        </p:txBody>
      </p:sp>
    </p:spTree>
    <p:extLst>
      <p:ext uri="{BB962C8B-B14F-4D97-AF65-F5344CB8AC3E}">
        <p14:creationId xmlns:p14="http://schemas.microsoft.com/office/powerpoint/2010/main" val="3437728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589084"/>
          </a:xfrm>
        </p:spPr>
        <p:txBody>
          <a:bodyPr/>
          <a:lstStyle/>
          <a:p>
            <a:pPr algn="l">
              <a:lnSpc>
                <a:spcPct val="150000"/>
              </a:lnSpc>
              <a:buFont typeface="Arial" panose="020B0604020202020204" pitchFamily="34" charset="0"/>
              <a:buNone/>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Each map created must include, a </a:t>
            </a:r>
            <a:r>
              <a:rPr lang="en-US" sz="1400" b="0" i="0" dirty="0">
                <a:solidFill>
                  <a:srgbClr val="000000"/>
                </a:solidFill>
                <a:effectLst/>
                <a:latin typeface="Century Gothic" panose="020B0502020202020204" pitchFamily="34" charset="0"/>
              </a:rPr>
              <a:t>title stating the affected utility names and CCN numbers, a legend to identify and symbolize the boundary of the requested area or tract of land, a north arrow to show the direction of north on the map and a scale bar to determine the distance and scale used on the map.</a:t>
            </a:r>
          </a:p>
          <a:p>
            <a:pPr marL="0" marR="0">
              <a:lnSpc>
                <a:spcPct val="150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881337">
              <a:lnSpc>
                <a:spcPct val="150000"/>
              </a:lnSpc>
              <a:spcAft>
                <a:spcPts val="771"/>
              </a:spcAft>
              <a:defRPr/>
            </a:pPr>
            <a:endParaRPr lang="en-US"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26</a:t>
            </a:fld>
            <a:endParaRPr lang="en-US"/>
          </a:p>
        </p:txBody>
      </p:sp>
    </p:spTree>
    <p:extLst>
      <p:ext uri="{BB962C8B-B14F-4D97-AF65-F5344CB8AC3E}">
        <p14:creationId xmlns:p14="http://schemas.microsoft.com/office/powerpoint/2010/main" val="443574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5F01BBD-FFA0-4F97-8591-FCA5983F1B43}" type="slidenum">
              <a:rPr lang="en-US" smtClean="0"/>
              <a:t>27</a:t>
            </a:fld>
            <a:endParaRPr lang="en-US"/>
          </a:p>
        </p:txBody>
      </p:sp>
      <p:sp>
        <p:nvSpPr>
          <p:cNvPr id="6" name="Notes Placeholder 2">
            <a:extLst>
              <a:ext uri="{FF2B5EF4-FFF2-40B4-BE49-F238E27FC236}">
                <a16:creationId xmlns:a16="http://schemas.microsoft.com/office/drawing/2014/main" id="{DDEAF014-DBA2-4A32-BB89-E39065DF1BAF}"/>
              </a:ext>
            </a:extLst>
          </p:cNvPr>
          <p:cNvSpPr>
            <a:spLocks noGrp="1"/>
          </p:cNvSpPr>
          <p:nvPr>
            <p:ph type="body" idx="1"/>
          </p:nvPr>
        </p:nvSpPr>
        <p:spPr>
          <a:xfrm>
            <a:off x="631801" y="4473893"/>
            <a:ext cx="5608320" cy="4356074"/>
          </a:xfrm>
        </p:spPr>
        <p:txBody>
          <a:bodyPr/>
          <a:lstStyle/>
          <a:p>
            <a:pPr algn="just">
              <a:lnSpc>
                <a:spcPct val="150000"/>
              </a:lnSpc>
              <a:spcAft>
                <a:spcPts val="771"/>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This is an example of a general location map </a:t>
            </a:r>
            <a:r>
              <a:rPr lang="en-US" sz="1400" dirty="0">
                <a:latin typeface="Century Gothic" panose="020B0502020202020204" pitchFamily="34" charset="0"/>
                <a:ea typeface="Calibri" panose="020F0502020204030204" pitchFamily="34" charset="0"/>
                <a:cs typeface="Times New Roman" panose="02020603050405020304" pitchFamily="18" charset="0"/>
              </a:rPr>
              <a:t>that </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meets mapping requirements. The general location map must show the location of the requested area zoomed out in reference to the nearest verifiable man-made and natural landmarks such as city limit and county line boundaries.</a:t>
            </a:r>
            <a:endParaRPr lang="en-US" sz="1400" dirty="0"/>
          </a:p>
          <a:p>
            <a:endParaRPr lang="en-US" dirty="0"/>
          </a:p>
        </p:txBody>
      </p:sp>
    </p:spTree>
    <p:extLst>
      <p:ext uri="{BB962C8B-B14F-4D97-AF65-F5344CB8AC3E}">
        <p14:creationId xmlns:p14="http://schemas.microsoft.com/office/powerpoint/2010/main" val="1265463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771"/>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This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is an example of a detailed map that meets mapping requirements. The detailed map shows the location of the requested area zoomed in and in reference to the nearest north, east, south, and west verifiable man-made and natural landmarks such as roads, rivers, and railroads.</a:t>
            </a:r>
          </a:p>
          <a:p>
            <a:pPr algn="just">
              <a:lnSpc>
                <a:spcPct val="150000"/>
              </a:lnSpc>
              <a:spcAft>
                <a:spcPts val="771"/>
              </a:spcAft>
            </a:pPr>
            <a:r>
              <a:rPr lang="en-US" sz="1400" dirty="0">
                <a:latin typeface="Century Gothic" panose="020B0502020202020204" pitchFamily="34" charset="0"/>
                <a:ea typeface="Calibri" panose="020F0502020204030204" pitchFamily="34" charset="0"/>
                <a:cs typeface="Arial" panose="020B0604020202020204" pitchFamily="34" charset="0"/>
              </a:rPr>
              <a:t>If the requested water and sewer boundaries differ, they must be shown on separate general location and detailed maps.</a:t>
            </a:r>
          </a:p>
          <a:p>
            <a:pPr algn="just">
              <a:lnSpc>
                <a:spcPct val="107000"/>
              </a:lnSpc>
              <a:spcAft>
                <a:spcPts val="771"/>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28</a:t>
            </a:fld>
            <a:endParaRPr lang="en-US"/>
          </a:p>
        </p:txBody>
      </p:sp>
    </p:spTree>
    <p:extLst>
      <p:ext uri="{BB962C8B-B14F-4D97-AF65-F5344CB8AC3E}">
        <p14:creationId xmlns:p14="http://schemas.microsoft.com/office/powerpoint/2010/main" val="788643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marL="0" marR="0">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When creating the shapefile for the requested area, in most cases the boundary must accurately align with existing CCN boundaries.</a:t>
            </a:r>
          </a:p>
          <a:p>
            <a:pPr marL="0" marR="0">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Also, the shapefile for the requested area must be properly georeferenced.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Ensure the acreage calculated in the shapefile matches what is stated in the application or petition.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29</a:t>
            </a:fld>
            <a:endParaRPr lang="en-US" dirty="0"/>
          </a:p>
        </p:txBody>
      </p:sp>
    </p:spTree>
    <p:extLst>
      <p:ext uri="{BB962C8B-B14F-4D97-AF65-F5344CB8AC3E}">
        <p14:creationId xmlns:p14="http://schemas.microsoft.com/office/powerpoint/2010/main" val="336116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184332"/>
          </a:xfrm>
        </p:spPr>
        <p:txBody>
          <a:bodyPr/>
          <a:lstStyle/>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Use this checklist to  meet the mapping requirements for filing mapping information with an application or petition. </a:t>
            </a:r>
          </a:p>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‘NEED TO KNOW’ section covers items the mapping professional needs to know prior to creating mapping information. </a:t>
            </a:r>
          </a:p>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‘RESOURCES’ section covers available resources to help create mapping information.</a:t>
            </a:r>
          </a:p>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‘CREATE’ section  explains  the mapping requirements  and provides guidance on how to create the mapping information, which includes maps and digital mapping data.</a:t>
            </a:r>
          </a:p>
          <a:p>
            <a:pPr marL="0" marR="0">
              <a:lnSpc>
                <a:spcPct val="107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‘E-FILE’ section  covers  electronic filing requirements for digital mapping data and PDF maps.</a:t>
            </a:r>
          </a:p>
          <a:p>
            <a:pPr>
              <a:lnSpc>
                <a:spcPct val="107000"/>
              </a:lnSpc>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‘SUPPORT’ section gives an overview of the type of support the Mapping Section staff provides.</a:t>
            </a: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pPr algn="just"/>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3</a:t>
            </a:fld>
            <a:endParaRPr lang="en-US"/>
          </a:p>
        </p:txBody>
      </p:sp>
    </p:spTree>
    <p:extLst>
      <p:ext uri="{BB962C8B-B14F-4D97-AF65-F5344CB8AC3E}">
        <p14:creationId xmlns:p14="http://schemas.microsoft.com/office/powerpoint/2010/main" val="46523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25046"/>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Submit the required maps and corresponding shapefile through the PUCT Interchange System. A useable shapefile must include these four file extensions.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Maps must be submitted in a PDF format, in the original scale, and either in color or gray-scale ready. Scanned copies do not meet mapping requirements and will not be accepted.</a:t>
            </a: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If staff provides mapping guidance to help resolve any issues, the revised mapping information should include a cover letter stating what the filing includes. If mapping revisions are necessary, refile both the general location and detailed maps together.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5F01BBD-FFA0-4F97-8591-FCA5983F1B43}" type="slidenum">
              <a:rPr lang="en-US" smtClean="0"/>
              <a:t>30</a:t>
            </a:fld>
            <a:endParaRPr lang="en-US"/>
          </a:p>
        </p:txBody>
      </p:sp>
    </p:spTree>
    <p:extLst>
      <p:ext uri="{BB962C8B-B14F-4D97-AF65-F5344CB8AC3E}">
        <p14:creationId xmlns:p14="http://schemas.microsoft.com/office/powerpoint/2010/main" val="342627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Mapping professionals should work directly with </a:t>
            </a:r>
            <a:r>
              <a:rPr lang="en-US" sz="1400" dirty="0">
                <a:latin typeface="Century Gothic" panose="020B0502020202020204" pitchFamily="34" charset="0"/>
                <a:ea typeface="Calibri" panose="020F0502020204030204" pitchFamily="34" charset="0"/>
                <a:cs typeface="Times New Roman" panose="02020603050405020304" pitchFamily="18" charset="0"/>
              </a:rPr>
              <a:t>M</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apping </a:t>
            </a:r>
            <a:r>
              <a:rPr lang="en-US" sz="1400" dirty="0">
                <a:latin typeface="Century Gothic" panose="020B0502020202020204" pitchFamily="34" charset="0"/>
                <a:ea typeface="Calibri" panose="020F0502020204030204" pitchFamily="34" charset="0"/>
                <a:cs typeface="Times New Roman" panose="02020603050405020304" pitchFamily="18" charset="0"/>
              </a:rPr>
              <a:t>Section staff</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throughout the application or petition process to ensure the mapping requirements are met. Staff may only provide general guidance before an application or petition is formally filed through the PUCT Interchange System.</a:t>
            </a: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Therefore, specific guidance based on a complete review of the application or petition, maps, and shapefiles may differ from the general guidance provided before the application or petition is formally filed.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31</a:t>
            </a:fld>
            <a:endParaRPr lang="en-US"/>
          </a:p>
        </p:txBody>
      </p:sp>
    </p:spTree>
    <p:extLst>
      <p:ext uri="{BB962C8B-B14F-4D97-AF65-F5344CB8AC3E}">
        <p14:creationId xmlns:p14="http://schemas.microsoft.com/office/powerpoint/2010/main" val="249850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212907"/>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In summary, the team should work together to understand the intent of the application or petition. Knowing the intent is key to create mapping information that supports the application or petition filed. </a:t>
            </a: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Mapping professionals should familiarize themselves with the PUCT’s mapping requirements, guidance, and resources before filing an application or petition.</a:t>
            </a: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Collaboration between the mapping professional and the Mapping Section staff during the application or petition process helps the applicant effectively and efficiently meet the mapping requirements.</a:t>
            </a:r>
          </a:p>
        </p:txBody>
      </p:sp>
      <p:sp>
        <p:nvSpPr>
          <p:cNvPr id="4" name="Slide Number Placeholder 3"/>
          <p:cNvSpPr>
            <a:spLocks noGrp="1"/>
          </p:cNvSpPr>
          <p:nvPr>
            <p:ph type="sldNum" sz="quarter" idx="5"/>
          </p:nvPr>
        </p:nvSpPr>
        <p:spPr/>
        <p:txBody>
          <a:bodyPr/>
          <a:lstStyle/>
          <a:p>
            <a:fld id="{35F01BBD-FFA0-4F97-8591-FCA5983F1B43}" type="slidenum">
              <a:rPr lang="en-US" smtClean="0"/>
              <a:t>32</a:t>
            </a:fld>
            <a:endParaRPr lang="en-US" dirty="0"/>
          </a:p>
        </p:txBody>
      </p:sp>
    </p:spTree>
    <p:extLst>
      <p:ext uri="{BB962C8B-B14F-4D97-AF65-F5344CB8AC3E}">
        <p14:creationId xmlns:p14="http://schemas.microsoft.com/office/powerpoint/2010/main" val="1379045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660457"/>
          </a:xfrm>
        </p:spPr>
        <p:txBody>
          <a:bodyPr/>
          <a:lstStyle/>
          <a:p>
            <a:pPr algn="just"/>
            <a:r>
              <a:rPr lang="en-US" sz="1400" dirty="0">
                <a:latin typeface="Century Gothic" panose="020B0502020202020204" pitchFamily="34" charset="0"/>
                <a:cs typeface="Calibri" panose="020F0502020204030204" pitchFamily="34" charset="0"/>
              </a:rPr>
              <a:t>This concludes our presentation. For questions, please contact the Mapping Section staff. Thank you and happy mapping.</a:t>
            </a:r>
          </a:p>
        </p:txBody>
      </p:sp>
      <p:sp>
        <p:nvSpPr>
          <p:cNvPr id="4" name="Slide Number Placeholder 3"/>
          <p:cNvSpPr>
            <a:spLocks noGrp="1"/>
          </p:cNvSpPr>
          <p:nvPr>
            <p:ph type="sldNum" sz="quarter" idx="5"/>
          </p:nvPr>
        </p:nvSpPr>
        <p:spPr/>
        <p:txBody>
          <a:bodyPr/>
          <a:lstStyle/>
          <a:p>
            <a:fld id="{35F01BBD-FFA0-4F97-8591-FCA5983F1B43}" type="slidenum">
              <a:rPr lang="en-US" smtClean="0"/>
              <a:t>33</a:t>
            </a:fld>
            <a:endParaRPr lang="en-US"/>
          </a:p>
        </p:txBody>
      </p:sp>
    </p:spTree>
    <p:extLst>
      <p:ext uri="{BB962C8B-B14F-4D97-AF65-F5344CB8AC3E}">
        <p14:creationId xmlns:p14="http://schemas.microsoft.com/office/powerpoint/2010/main" val="107063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“Need to Know” checklist tells you what information you’ll need before creating the mapping information. It covers the purpose of the maps, understanding the various types of applications and petitions, knowing what the </a:t>
            </a:r>
            <a:r>
              <a:rPr lang="en-US" sz="1400" dirty="0">
                <a:latin typeface="Century Gothic" panose="020B0502020202020204" pitchFamily="34" charset="0"/>
                <a:ea typeface="Calibri" panose="020F0502020204030204" pitchFamily="34" charset="0"/>
                <a:cs typeface="Times New Roman" panose="02020603050405020304" pitchFamily="18" charset="0"/>
              </a:rPr>
              <a:t>intent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of the application or petition is, clearly showing the boundary of the requested area or the tract of land, knowing the correct name of all the CCN holders and their CCN numbers, and determining if an agreement is needed.</a:t>
            </a:r>
          </a:p>
          <a:p>
            <a:pPr algn="just"/>
            <a:endParaRPr lang="en-US" dirty="0">
              <a:latin typeface="Calibri" panose="020F0502020204030204" pitchFamily="34" charset="0"/>
              <a:cs typeface="Calibri" panose="020F0502020204030204" pitchFamily="34" charset="0"/>
            </a:endParaRP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4</a:t>
            </a:fld>
            <a:endParaRPr lang="en-US"/>
          </a:p>
        </p:txBody>
      </p:sp>
    </p:spTree>
    <p:extLst>
      <p:ext uri="{BB962C8B-B14F-4D97-AF65-F5344CB8AC3E}">
        <p14:creationId xmlns:p14="http://schemas.microsoft.com/office/powerpoint/2010/main" val="234720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30334"/>
          </a:xfrm>
        </p:spPr>
        <p:txBody>
          <a:bodyPr/>
          <a:lstStyle/>
          <a:p>
            <a:pPr>
              <a:lnSpc>
                <a:spcPct val="150000"/>
              </a:lnSpc>
              <a:spcAft>
                <a:spcPts val="771"/>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The purpose of the maps is to support the intent of the application or petition, provide an accurate location of the requested area, and help notice the public. Maps used for notice purposes provide the public with a visual representation of how a water and sewer utility is seeking to change its CCN boundary. Keep maps simple by clearly labeling map titles, map legends and focus the map on the boundary of the requested area.</a:t>
            </a:r>
          </a:p>
          <a:p>
            <a:pPr>
              <a:lnSpc>
                <a:spcPct val="150000"/>
              </a:lnSpc>
              <a:spcAft>
                <a:spcPts val="771"/>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This ensures the mapping requirements are met and the public is properly notified when the maps are mailed out to neighboring utilities, districts, cities, customers, and landowners.</a:t>
            </a:r>
          </a:p>
        </p:txBody>
      </p:sp>
      <p:sp>
        <p:nvSpPr>
          <p:cNvPr id="4" name="Slide Number Placeholder 3"/>
          <p:cNvSpPr>
            <a:spLocks noGrp="1"/>
          </p:cNvSpPr>
          <p:nvPr>
            <p:ph type="sldNum" sz="quarter" idx="5"/>
          </p:nvPr>
        </p:nvSpPr>
        <p:spPr/>
        <p:txBody>
          <a:bodyPr/>
          <a:lstStyle/>
          <a:p>
            <a:fld id="{35F01BBD-FFA0-4F97-8591-FCA5983F1B43}" type="slidenum">
              <a:rPr lang="en-US" smtClean="0"/>
              <a:t>5</a:t>
            </a:fld>
            <a:endParaRPr lang="en-US"/>
          </a:p>
        </p:txBody>
      </p:sp>
    </p:spTree>
    <p:extLst>
      <p:ext uri="{BB962C8B-B14F-4D97-AF65-F5344CB8AC3E}">
        <p14:creationId xmlns:p14="http://schemas.microsoft.com/office/powerpoint/2010/main" val="191473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marL="0" marR="0">
              <a:lnSpc>
                <a:spcPct val="150000"/>
              </a:lnSpc>
              <a:spcBef>
                <a:spcPts val="0"/>
              </a:spcBef>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These are examples of application and petition types and it is critical to understand the type being filed. </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team should work closely </a:t>
            </a:r>
            <a:r>
              <a:rPr lang="en-US" sz="1400" dirty="0">
                <a:latin typeface="Century Gothic" panose="020B0502020202020204" pitchFamily="34" charset="0"/>
                <a:ea typeface="Calibri" panose="020F0502020204030204" pitchFamily="34" charset="0"/>
                <a:cs typeface="Times New Roman" panose="02020603050405020304" pitchFamily="18" charset="0"/>
              </a:rPr>
              <a:t>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o ensure the mapping information supports the intent of the application or petition.</a:t>
            </a:r>
          </a:p>
        </p:txBody>
      </p:sp>
      <p:sp>
        <p:nvSpPr>
          <p:cNvPr id="4" name="Slide Number Placeholder 3"/>
          <p:cNvSpPr>
            <a:spLocks noGrp="1"/>
          </p:cNvSpPr>
          <p:nvPr>
            <p:ph type="sldNum" sz="quarter" idx="5"/>
          </p:nvPr>
        </p:nvSpPr>
        <p:spPr/>
        <p:txBody>
          <a:bodyPr/>
          <a:lstStyle/>
          <a:p>
            <a:fld id="{35F01BBD-FFA0-4F97-8591-FCA5983F1B43}" type="slidenum">
              <a:rPr lang="en-US" smtClean="0"/>
              <a:t>6</a:t>
            </a:fld>
            <a:endParaRPr lang="en-US"/>
          </a:p>
        </p:txBody>
      </p:sp>
    </p:spTree>
    <p:extLst>
      <p:ext uri="{BB962C8B-B14F-4D97-AF65-F5344CB8AC3E}">
        <p14:creationId xmlns:p14="http://schemas.microsoft.com/office/powerpoint/2010/main" val="327526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98950"/>
            <a:ext cx="5608320" cy="4531017"/>
          </a:xfrm>
        </p:spPr>
        <p:txBody>
          <a:bodyPr/>
          <a:lstStyle/>
          <a:p>
            <a:pPr algn="just">
              <a:defRPr/>
            </a:pPr>
            <a:r>
              <a:rPr lang="en-US" sz="1400" dirty="0">
                <a:latin typeface="Century Gothic" panose="020B0502020202020204" pitchFamily="34" charset="0"/>
                <a:ea typeface="Calibri" panose="020F0502020204030204" pitchFamily="34" charset="0"/>
                <a:cs typeface="Times New Roman" panose="02020603050405020304" pitchFamily="18" charset="0"/>
              </a:rPr>
              <a:t>Use this table to determine the application or petition type and the associated</a:t>
            </a:r>
            <a:r>
              <a:rPr lang="en-US" sz="1400"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a:t>
            </a:r>
            <a:r>
              <a:rPr lang="en-US" sz="1400" dirty="0">
                <a:latin typeface="Century Gothic" panose="020B0502020202020204" pitchFamily="34" charset="0"/>
                <a:ea typeface="Calibri" panose="020F0502020204030204" pitchFamily="34" charset="0"/>
                <a:cs typeface="Times New Roman" panose="02020603050405020304" pitchFamily="18" charset="0"/>
              </a:rPr>
              <a:t>actions </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that will allow the desired change to the CCN boundary</a:t>
            </a:r>
            <a:r>
              <a:rPr lang="en-US" sz="1400" dirty="0">
                <a:latin typeface="Century Gothic" panose="020B0502020202020204" pitchFamily="34" charset="0"/>
                <a:ea typeface="Calibri" panose="020F0502020204030204" pitchFamily="34" charset="0"/>
                <a:cs typeface="Times New Roman" panose="02020603050405020304" pitchFamily="18" charset="0"/>
              </a:rPr>
              <a:t>. </a:t>
            </a:r>
          </a:p>
          <a:p>
            <a:pPr algn="just">
              <a:defRPr/>
            </a:pPr>
            <a:endParaRPr lang="en-US" sz="1400" strike="sngStrike"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defRPr/>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An additional resource to help determine the application or petition type and help define the possible </a:t>
            </a:r>
            <a:r>
              <a:rPr lang="en-US" sz="1400" dirty="0">
                <a:latin typeface="Century Gothic" panose="020B0502020202020204" pitchFamily="34" charset="0"/>
                <a:ea typeface="Calibri" panose="020F0502020204030204" pitchFamily="34" charset="0"/>
                <a:cs typeface="Times New Roman" panose="02020603050405020304" pitchFamily="18" charset="0"/>
              </a:rPr>
              <a:t>actions is the document, ‘Key to Map Titles and Legends for General Location and Detailed Maps.’</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7</a:t>
            </a:fld>
            <a:endParaRPr lang="en-US" dirty="0"/>
          </a:p>
        </p:txBody>
      </p:sp>
    </p:spTree>
    <p:extLst>
      <p:ext uri="{BB962C8B-B14F-4D97-AF65-F5344CB8AC3E}">
        <p14:creationId xmlns:p14="http://schemas.microsoft.com/office/powerpoint/2010/main" val="1177806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The boundary of the requested area is defined as the area an applicant seeks to obtain, add to a retail public utility’s certificated service area or remove or transfer area from a retail public utility’s certificated service area.</a:t>
            </a:r>
          </a:p>
          <a:p>
            <a:pPr marL="0" marR="0">
              <a:lnSpc>
                <a:spcPct val="150000"/>
              </a:lnSpc>
              <a:spcBef>
                <a:spcPts val="0"/>
              </a:spcBef>
              <a:spcAft>
                <a:spcPts val="800"/>
              </a:spcAft>
            </a:pP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When creating the boundary of a requested area, the boundary must follow verifiable man-made landmarks such as parcels and roads, and natural landmarks such as rivers and lakes.</a:t>
            </a:r>
          </a:p>
        </p:txBody>
      </p:sp>
      <p:sp>
        <p:nvSpPr>
          <p:cNvPr id="4" name="Slide Number Placeholder 3"/>
          <p:cNvSpPr>
            <a:spLocks noGrp="1"/>
          </p:cNvSpPr>
          <p:nvPr>
            <p:ph type="sldNum" sz="quarter" idx="5"/>
          </p:nvPr>
        </p:nvSpPr>
        <p:spPr/>
        <p:txBody>
          <a:bodyPr/>
          <a:lstStyle/>
          <a:p>
            <a:fld id="{35F01BBD-FFA0-4F97-8591-FCA5983F1B43}" type="slidenum">
              <a:rPr lang="en-US" smtClean="0"/>
              <a:t>8</a:t>
            </a:fld>
            <a:endParaRPr lang="en-US"/>
          </a:p>
        </p:txBody>
      </p:sp>
    </p:spTree>
    <p:extLst>
      <p:ext uri="{BB962C8B-B14F-4D97-AF65-F5344CB8AC3E}">
        <p14:creationId xmlns:p14="http://schemas.microsoft.com/office/powerpoint/2010/main" val="1451667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92868"/>
          </a:xfrm>
        </p:spPr>
        <p:txBody>
          <a:bodyPr/>
          <a:lstStyle/>
          <a:p>
            <a:pPr marL="0" marR="0" lvl="0" indent="0" algn="just" defTabSz="914400" rtl="0" eaLnBrk="1" fontAlgn="auto" latinLnBrk="0" hangingPunct="1">
              <a:lnSpc>
                <a:spcPct val="150000"/>
              </a:lnSpc>
              <a:spcBef>
                <a:spcPts val="0"/>
              </a:spcBef>
              <a:spcAft>
                <a:spcPts val="771"/>
              </a:spcAft>
              <a:buClrTx/>
              <a:buSzTx/>
              <a:buFontTx/>
              <a:buNone/>
              <a:tabLst/>
              <a:defRPr/>
            </a:pPr>
            <a:r>
              <a:rPr lang="en-US" sz="1400" dirty="0">
                <a:latin typeface="Century Gothic" panose="020B0502020202020204" pitchFamily="34" charset="0"/>
                <a:ea typeface="Calibri" panose="020F0502020204030204" pitchFamily="34" charset="0"/>
                <a:cs typeface="Times New Roman" panose="02020603050405020304" pitchFamily="18" charset="0"/>
              </a:rPr>
              <a:t>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ract of land is defined as an area of land that has </a:t>
            </a:r>
            <a:r>
              <a:rPr lang="en-US" sz="1400" dirty="0">
                <a:latin typeface="Century Gothic" panose="020B0502020202020204" pitchFamily="34" charset="0"/>
                <a:cs typeface="Arial" panose="020B0604020202020204" pitchFamily="34" charset="0"/>
              </a:rPr>
              <a:t>common ownership and is not severed by other land under different ownership. The tract of land may be acquired through multiple deeds or shown in separate surveys.</a:t>
            </a:r>
          </a:p>
          <a:p>
            <a:pPr marL="0" marR="0" lvl="0" indent="0" algn="just" defTabSz="914400" rtl="0" eaLnBrk="1" fontAlgn="auto" latinLnBrk="0" hangingPunct="1">
              <a:lnSpc>
                <a:spcPct val="150000"/>
              </a:lnSpc>
              <a:spcBef>
                <a:spcPts val="0"/>
              </a:spcBef>
              <a:spcAft>
                <a:spcPts val="771"/>
              </a:spcAft>
              <a:buClrTx/>
              <a:buSzTx/>
              <a:buFontTx/>
              <a:buNone/>
              <a:tabLst/>
              <a:defRPr/>
            </a:pPr>
            <a:r>
              <a:rPr lang="en-US" sz="1400" dirty="0">
                <a:latin typeface="Century Gothic" panose="020B0502020202020204" pitchFamily="34" charset="0"/>
                <a:cs typeface="Calibri" panose="020F0502020204030204" pitchFamily="34" charset="0"/>
              </a:rPr>
              <a:t>If an area containing a road or railroad that is not owned by the landowner divides the tract of land, that area must be removed from the tract of land.</a:t>
            </a:r>
          </a:p>
          <a:p>
            <a:pPr algn="just"/>
            <a:endParaRPr lang="en-US" dirty="0">
              <a:highlight>
                <a:srgbClr val="00FF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5F01BBD-FFA0-4F97-8591-FCA5983F1B43}" type="slidenum">
              <a:rPr lang="en-US" smtClean="0"/>
              <a:t>9</a:t>
            </a:fld>
            <a:endParaRPr lang="en-US"/>
          </a:p>
        </p:txBody>
      </p:sp>
    </p:spTree>
    <p:extLst>
      <p:ext uri="{BB962C8B-B14F-4D97-AF65-F5344CB8AC3E}">
        <p14:creationId xmlns:p14="http://schemas.microsoft.com/office/powerpoint/2010/main" val="341055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E83D-7D48-AC98-00F8-B717040FD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B1BF05-C5F4-7B09-AC55-67E8D9DCB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EF2A0-A336-E42B-615C-910F9FA949AE}"/>
              </a:ext>
            </a:extLst>
          </p:cNvPr>
          <p:cNvSpPr>
            <a:spLocks noGrp="1"/>
          </p:cNvSpPr>
          <p:nvPr>
            <p:ph type="dt" sz="half" idx="10"/>
          </p:nvPr>
        </p:nvSpPr>
        <p:spPr/>
        <p:txBody>
          <a:bodyPr/>
          <a:lstStyle/>
          <a:p>
            <a:fld id="{93B729F4-2609-4DF3-A1C1-03C3518E246F}" type="datetime1">
              <a:rPr lang="en-US" smtClean="0"/>
              <a:t>4/28/2023</a:t>
            </a:fld>
            <a:endParaRPr lang="en-US"/>
          </a:p>
        </p:txBody>
      </p:sp>
      <p:sp>
        <p:nvSpPr>
          <p:cNvPr id="5" name="Footer Placeholder 4">
            <a:extLst>
              <a:ext uri="{FF2B5EF4-FFF2-40B4-BE49-F238E27FC236}">
                <a16:creationId xmlns:a16="http://schemas.microsoft.com/office/drawing/2014/main" id="{C47682EE-D67E-A239-80E2-1B139466E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9FBD1-8E2F-2466-64AF-0E1051441584}"/>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28248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5EE7-4919-DE99-04C5-EA00C9E35B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DE91E1-AF32-70A8-660B-0B8EEE8A7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E309C-2A5F-5731-1359-BE7A3EBF6B5E}"/>
              </a:ext>
            </a:extLst>
          </p:cNvPr>
          <p:cNvSpPr>
            <a:spLocks noGrp="1"/>
          </p:cNvSpPr>
          <p:nvPr>
            <p:ph type="dt" sz="half" idx="10"/>
          </p:nvPr>
        </p:nvSpPr>
        <p:spPr/>
        <p:txBody>
          <a:bodyPr/>
          <a:lstStyle/>
          <a:p>
            <a:fld id="{03DF92D3-F838-4DD8-9FD4-2E3AECDBD270}" type="datetime1">
              <a:rPr lang="en-US" smtClean="0"/>
              <a:t>4/28/2023</a:t>
            </a:fld>
            <a:endParaRPr lang="en-US"/>
          </a:p>
        </p:txBody>
      </p:sp>
      <p:sp>
        <p:nvSpPr>
          <p:cNvPr id="5" name="Footer Placeholder 4">
            <a:extLst>
              <a:ext uri="{FF2B5EF4-FFF2-40B4-BE49-F238E27FC236}">
                <a16:creationId xmlns:a16="http://schemas.microsoft.com/office/drawing/2014/main" id="{E9BE7EB3-0A83-DDF1-0D92-06A29EFB9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AA86-D98E-125F-6361-70CFF4923DCC}"/>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32830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B75BCC-2F28-E5C1-E2AF-B0C15B6762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E6EA2-72B8-38E4-968D-B1A5AF68F0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0F673-300C-6464-4C67-BAA40A296FED}"/>
              </a:ext>
            </a:extLst>
          </p:cNvPr>
          <p:cNvSpPr>
            <a:spLocks noGrp="1"/>
          </p:cNvSpPr>
          <p:nvPr>
            <p:ph type="dt" sz="half" idx="10"/>
          </p:nvPr>
        </p:nvSpPr>
        <p:spPr/>
        <p:txBody>
          <a:bodyPr/>
          <a:lstStyle/>
          <a:p>
            <a:fld id="{0D3209A9-F63E-41BD-B3BF-098BD2CF9B0E}" type="datetime1">
              <a:rPr lang="en-US" smtClean="0"/>
              <a:t>4/28/2023</a:t>
            </a:fld>
            <a:endParaRPr lang="en-US"/>
          </a:p>
        </p:txBody>
      </p:sp>
      <p:sp>
        <p:nvSpPr>
          <p:cNvPr id="5" name="Footer Placeholder 4">
            <a:extLst>
              <a:ext uri="{FF2B5EF4-FFF2-40B4-BE49-F238E27FC236}">
                <a16:creationId xmlns:a16="http://schemas.microsoft.com/office/drawing/2014/main" id="{62DFE6A6-1986-80ED-5523-A30C81B14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66460-2F6A-5555-C2C7-77C075E587D9}"/>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300268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3148-9644-28DC-FDD6-D3FE5FF78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4E3C7-C858-2BF1-E9DD-68F46FF6B1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1B6C8-EB19-DD45-AFEF-510827273D7F}"/>
              </a:ext>
            </a:extLst>
          </p:cNvPr>
          <p:cNvSpPr>
            <a:spLocks noGrp="1"/>
          </p:cNvSpPr>
          <p:nvPr>
            <p:ph type="dt" sz="half" idx="10"/>
          </p:nvPr>
        </p:nvSpPr>
        <p:spPr/>
        <p:txBody>
          <a:bodyPr/>
          <a:lstStyle/>
          <a:p>
            <a:fld id="{A2723C5F-1CB5-47E3-95E2-12BE35723645}" type="datetime1">
              <a:rPr lang="en-US" smtClean="0"/>
              <a:t>4/28/2023</a:t>
            </a:fld>
            <a:endParaRPr lang="en-US"/>
          </a:p>
        </p:txBody>
      </p:sp>
      <p:sp>
        <p:nvSpPr>
          <p:cNvPr id="5" name="Footer Placeholder 4">
            <a:extLst>
              <a:ext uri="{FF2B5EF4-FFF2-40B4-BE49-F238E27FC236}">
                <a16:creationId xmlns:a16="http://schemas.microsoft.com/office/drawing/2014/main" id="{F2946535-164D-0C91-E224-A3A66D1E4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E352C-B7E8-B190-D765-66B18DE5E422}"/>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176922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9D9E-B78A-1C04-D4FC-77BBEBF3B6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D70518-E3CC-70ED-DF40-69053B646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58A757-AE03-DB1E-1EBE-3D0C10A1B65D}"/>
              </a:ext>
            </a:extLst>
          </p:cNvPr>
          <p:cNvSpPr>
            <a:spLocks noGrp="1"/>
          </p:cNvSpPr>
          <p:nvPr>
            <p:ph type="dt" sz="half" idx="10"/>
          </p:nvPr>
        </p:nvSpPr>
        <p:spPr/>
        <p:txBody>
          <a:bodyPr/>
          <a:lstStyle/>
          <a:p>
            <a:fld id="{7070525B-96D8-45BE-ACCE-90C64D7A651D}" type="datetime1">
              <a:rPr lang="en-US" smtClean="0"/>
              <a:t>4/28/2023</a:t>
            </a:fld>
            <a:endParaRPr lang="en-US"/>
          </a:p>
        </p:txBody>
      </p:sp>
      <p:sp>
        <p:nvSpPr>
          <p:cNvPr id="5" name="Footer Placeholder 4">
            <a:extLst>
              <a:ext uri="{FF2B5EF4-FFF2-40B4-BE49-F238E27FC236}">
                <a16:creationId xmlns:a16="http://schemas.microsoft.com/office/drawing/2014/main" id="{3B081C2A-FDC0-F6FC-A7FC-45CF6BEF3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3FFA1-B791-0DEC-DA0E-034972BB7AC5}"/>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388033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0B3B-67C2-A70F-1B84-FBD4E7A31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15049C-C280-4CFF-A96B-87FAB82B7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860BFD-8E60-F126-AEFD-7ADFCE6741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1E4FD-3173-E6EF-F50A-D1468BCC1F2B}"/>
              </a:ext>
            </a:extLst>
          </p:cNvPr>
          <p:cNvSpPr>
            <a:spLocks noGrp="1"/>
          </p:cNvSpPr>
          <p:nvPr>
            <p:ph type="dt" sz="half" idx="10"/>
          </p:nvPr>
        </p:nvSpPr>
        <p:spPr/>
        <p:txBody>
          <a:bodyPr/>
          <a:lstStyle/>
          <a:p>
            <a:fld id="{899CA61C-0B33-4FA5-939C-6A7CE96476F5}" type="datetime1">
              <a:rPr lang="en-US" smtClean="0"/>
              <a:t>4/28/2023</a:t>
            </a:fld>
            <a:endParaRPr lang="en-US"/>
          </a:p>
        </p:txBody>
      </p:sp>
      <p:sp>
        <p:nvSpPr>
          <p:cNvPr id="6" name="Footer Placeholder 5">
            <a:extLst>
              <a:ext uri="{FF2B5EF4-FFF2-40B4-BE49-F238E27FC236}">
                <a16:creationId xmlns:a16="http://schemas.microsoft.com/office/drawing/2014/main" id="{9F30E1F5-6071-DCD4-23A0-6E77C6559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46569-6A68-8CBE-EA7F-32D96B7E199B}"/>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44722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1462-F12D-6BB7-4094-32D57D427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B0B0D2-F350-F0D0-62C9-313D3B9DB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4E73D-1C59-0C20-6FC3-DB987AD64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A2E528-CFF8-E3BA-19CD-994700185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B42E6B-7934-32E3-87E2-20E5434868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3DE0C8-8123-5EBF-ED61-55819618FF69}"/>
              </a:ext>
            </a:extLst>
          </p:cNvPr>
          <p:cNvSpPr>
            <a:spLocks noGrp="1"/>
          </p:cNvSpPr>
          <p:nvPr>
            <p:ph type="dt" sz="half" idx="10"/>
          </p:nvPr>
        </p:nvSpPr>
        <p:spPr/>
        <p:txBody>
          <a:bodyPr/>
          <a:lstStyle/>
          <a:p>
            <a:fld id="{31E9CD01-5994-4EC0-9992-129C0F89C2EF}" type="datetime1">
              <a:rPr lang="en-US" smtClean="0"/>
              <a:t>4/28/2023</a:t>
            </a:fld>
            <a:endParaRPr lang="en-US"/>
          </a:p>
        </p:txBody>
      </p:sp>
      <p:sp>
        <p:nvSpPr>
          <p:cNvPr id="8" name="Footer Placeholder 7">
            <a:extLst>
              <a:ext uri="{FF2B5EF4-FFF2-40B4-BE49-F238E27FC236}">
                <a16:creationId xmlns:a16="http://schemas.microsoft.com/office/drawing/2014/main" id="{9A109FD6-CE8D-6ED0-6234-BBEE8C9C03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A04472-4C7A-ED0B-6D48-8FD18427FA37}"/>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270093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2FE9-51FB-A8EE-7E35-FF3678FCF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39EC8C-9B91-B65D-E1F2-ADE433D98EDB}"/>
              </a:ext>
            </a:extLst>
          </p:cNvPr>
          <p:cNvSpPr>
            <a:spLocks noGrp="1"/>
          </p:cNvSpPr>
          <p:nvPr>
            <p:ph type="dt" sz="half" idx="10"/>
          </p:nvPr>
        </p:nvSpPr>
        <p:spPr/>
        <p:txBody>
          <a:bodyPr/>
          <a:lstStyle/>
          <a:p>
            <a:fld id="{1D5395D2-B924-4FE8-8F0C-6912585A8BF5}" type="datetime1">
              <a:rPr lang="en-US" smtClean="0"/>
              <a:t>4/28/2023</a:t>
            </a:fld>
            <a:endParaRPr lang="en-US"/>
          </a:p>
        </p:txBody>
      </p:sp>
      <p:sp>
        <p:nvSpPr>
          <p:cNvPr id="4" name="Footer Placeholder 3">
            <a:extLst>
              <a:ext uri="{FF2B5EF4-FFF2-40B4-BE49-F238E27FC236}">
                <a16:creationId xmlns:a16="http://schemas.microsoft.com/office/drawing/2014/main" id="{320BB369-ED29-D28E-456A-EAE18F91D2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1D3C7D-8D78-3A02-DAE0-016273B07354}"/>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221615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9F6A8-6FBD-1F5D-819B-77A253BB95ED}"/>
              </a:ext>
            </a:extLst>
          </p:cNvPr>
          <p:cNvSpPr>
            <a:spLocks noGrp="1"/>
          </p:cNvSpPr>
          <p:nvPr>
            <p:ph type="dt" sz="half" idx="10"/>
          </p:nvPr>
        </p:nvSpPr>
        <p:spPr/>
        <p:txBody>
          <a:bodyPr/>
          <a:lstStyle/>
          <a:p>
            <a:fld id="{77293730-F58E-4DAD-AB3A-0436A1938E30}" type="datetime1">
              <a:rPr lang="en-US" smtClean="0"/>
              <a:t>4/28/2023</a:t>
            </a:fld>
            <a:endParaRPr lang="en-US"/>
          </a:p>
        </p:txBody>
      </p:sp>
      <p:sp>
        <p:nvSpPr>
          <p:cNvPr id="3" name="Footer Placeholder 2">
            <a:extLst>
              <a:ext uri="{FF2B5EF4-FFF2-40B4-BE49-F238E27FC236}">
                <a16:creationId xmlns:a16="http://schemas.microsoft.com/office/drawing/2014/main" id="{17093D55-CA38-F723-BA09-9B7C941BE0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500FF-7AFE-9066-FF77-38A8A35F6C32}"/>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91452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5E64-56D6-36E3-EC68-5F48B8500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0CB0E-550E-8206-E9F7-423A005218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FDFE54-D62A-6C1E-6FBA-E9D303762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08839-B387-1A99-533D-AB47B0DA6518}"/>
              </a:ext>
            </a:extLst>
          </p:cNvPr>
          <p:cNvSpPr>
            <a:spLocks noGrp="1"/>
          </p:cNvSpPr>
          <p:nvPr>
            <p:ph type="dt" sz="half" idx="10"/>
          </p:nvPr>
        </p:nvSpPr>
        <p:spPr/>
        <p:txBody>
          <a:bodyPr/>
          <a:lstStyle/>
          <a:p>
            <a:fld id="{6A941C2C-26E3-46F3-9ACA-C57E94C4AC09}" type="datetime1">
              <a:rPr lang="en-US" smtClean="0"/>
              <a:t>4/28/2023</a:t>
            </a:fld>
            <a:endParaRPr lang="en-US"/>
          </a:p>
        </p:txBody>
      </p:sp>
      <p:sp>
        <p:nvSpPr>
          <p:cNvPr id="6" name="Footer Placeholder 5">
            <a:extLst>
              <a:ext uri="{FF2B5EF4-FFF2-40B4-BE49-F238E27FC236}">
                <a16:creationId xmlns:a16="http://schemas.microsoft.com/office/drawing/2014/main" id="{945B984F-F38C-41CC-4804-3E9D5E587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8E742-52C3-F638-0D6B-31DF9AD7EB3C}"/>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2216606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9AD4-4051-BD25-2931-7E2C88638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129792-2877-989A-E663-D2A31E3DB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63618B-6010-7C28-37A7-BC39E59DB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EB1B3C-4810-495F-DB69-F447C073D4E7}"/>
              </a:ext>
            </a:extLst>
          </p:cNvPr>
          <p:cNvSpPr>
            <a:spLocks noGrp="1"/>
          </p:cNvSpPr>
          <p:nvPr>
            <p:ph type="dt" sz="half" idx="10"/>
          </p:nvPr>
        </p:nvSpPr>
        <p:spPr/>
        <p:txBody>
          <a:bodyPr/>
          <a:lstStyle/>
          <a:p>
            <a:fld id="{CC44A8D1-F877-470D-B6D6-A02103763126}" type="datetime1">
              <a:rPr lang="en-US" smtClean="0"/>
              <a:t>4/28/2023</a:t>
            </a:fld>
            <a:endParaRPr lang="en-US"/>
          </a:p>
        </p:txBody>
      </p:sp>
      <p:sp>
        <p:nvSpPr>
          <p:cNvPr id="6" name="Footer Placeholder 5">
            <a:extLst>
              <a:ext uri="{FF2B5EF4-FFF2-40B4-BE49-F238E27FC236}">
                <a16:creationId xmlns:a16="http://schemas.microsoft.com/office/drawing/2014/main" id="{101783C0-34F3-1EAB-B0BB-0EE04A0C1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B2836-4256-664C-DF73-30F4FACC6939}"/>
              </a:ext>
            </a:extLst>
          </p:cNvPr>
          <p:cNvSpPr>
            <a:spLocks noGrp="1"/>
          </p:cNvSpPr>
          <p:nvPr>
            <p:ph type="sldNum" sz="quarter" idx="12"/>
          </p:nvPr>
        </p:nvSpPr>
        <p:spPr/>
        <p:txBody>
          <a:bodyPr/>
          <a:lstStyle/>
          <a:p>
            <a:fld id="{9CE32401-85BF-4DB7-8F2B-C4B7503F178C}" type="slidenum">
              <a:rPr lang="en-US" smtClean="0"/>
              <a:t>‹#›</a:t>
            </a:fld>
            <a:endParaRPr lang="en-US"/>
          </a:p>
        </p:txBody>
      </p:sp>
    </p:spTree>
    <p:extLst>
      <p:ext uri="{BB962C8B-B14F-4D97-AF65-F5344CB8AC3E}">
        <p14:creationId xmlns:p14="http://schemas.microsoft.com/office/powerpoint/2010/main" val="267934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6707C-073A-F6D1-035D-A35DBFB11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71B12-0113-ED10-8F76-4C89D8022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36EE7-EAAE-1059-CB86-16DD6BFB9F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3B3E9-2E51-4848-926C-84DFB7B10009}" type="datetime1">
              <a:rPr lang="en-US" smtClean="0"/>
              <a:t>4/28/2023</a:t>
            </a:fld>
            <a:endParaRPr lang="en-US"/>
          </a:p>
        </p:txBody>
      </p:sp>
      <p:sp>
        <p:nvSpPr>
          <p:cNvPr id="5" name="Footer Placeholder 4">
            <a:extLst>
              <a:ext uri="{FF2B5EF4-FFF2-40B4-BE49-F238E27FC236}">
                <a16:creationId xmlns:a16="http://schemas.microsoft.com/office/drawing/2014/main" id="{742885B2-6DF5-2460-FCFE-798F358FB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6DC18F-3A4C-8589-15B6-4AEDF3D28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32401-85BF-4DB7-8F2B-C4B7503F178C}" type="slidenum">
              <a:rPr lang="en-US" smtClean="0"/>
              <a:t>‹#›</a:t>
            </a:fld>
            <a:endParaRPr lang="en-US"/>
          </a:p>
        </p:txBody>
      </p:sp>
    </p:spTree>
    <p:extLst>
      <p:ext uri="{BB962C8B-B14F-4D97-AF65-F5344CB8AC3E}">
        <p14:creationId xmlns:p14="http://schemas.microsoft.com/office/powerpoint/2010/main" val="66267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4.jfif"/><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6.jp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6.svg"/><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1E2B-8194-8B78-99F0-30DB28D411BE}"/>
              </a:ext>
            </a:extLst>
          </p:cNvPr>
          <p:cNvSpPr>
            <a:spLocks noGrp="1"/>
          </p:cNvSpPr>
          <p:nvPr>
            <p:ph type="ctrTitle"/>
          </p:nvPr>
        </p:nvSpPr>
        <p:spPr>
          <a:xfrm>
            <a:off x="1524000" y="488272"/>
            <a:ext cx="9439922" cy="3021691"/>
          </a:xfrm>
        </p:spPr>
        <p:txBody>
          <a:bodyPr>
            <a:normAutofit/>
          </a:bodyPr>
          <a:lstStyle/>
          <a:p>
            <a:r>
              <a:rPr lang="en-US" sz="66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Water and Sewer CCN Mapping Guidance </a:t>
            </a:r>
            <a:r>
              <a:rPr lang="en-US" sz="6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for Applications &amp; Petitions</a:t>
            </a:r>
            <a:endParaRPr lang="en-US" dirty="0">
              <a:solidFill>
                <a:schemeClr val="accent1">
                  <a:lumMod val="75000"/>
                </a:schemeClr>
              </a:solidFill>
            </a:endParaRPr>
          </a:p>
        </p:txBody>
      </p:sp>
      <p:sp>
        <p:nvSpPr>
          <p:cNvPr id="3" name="Subtitle 2">
            <a:extLst>
              <a:ext uri="{FF2B5EF4-FFF2-40B4-BE49-F238E27FC236}">
                <a16:creationId xmlns:a16="http://schemas.microsoft.com/office/drawing/2014/main" id="{804FE50F-8572-72ED-0BFA-7F131748E0E4}"/>
              </a:ext>
            </a:extLst>
          </p:cNvPr>
          <p:cNvSpPr>
            <a:spLocks noGrp="1"/>
          </p:cNvSpPr>
          <p:nvPr>
            <p:ph type="subTitle" idx="1"/>
          </p:nvPr>
        </p:nvSpPr>
        <p:spPr>
          <a:xfrm>
            <a:off x="1586143" y="4573253"/>
            <a:ext cx="5678257" cy="1655762"/>
          </a:xfrm>
        </p:spPr>
        <p:txBody>
          <a:bodyPr>
            <a:normAutofit/>
          </a:bodyPr>
          <a:lstStyle/>
          <a:p>
            <a:pPr algn="l"/>
            <a:r>
              <a:rPr lang="en-US" b="1" dirty="0">
                <a:latin typeface="Arial" panose="020B0604020202020204" pitchFamily="34" charset="0"/>
                <a:cs typeface="Arial" panose="020B0604020202020204" pitchFamily="34" charset="0"/>
              </a:rPr>
              <a:t>Mapping Section</a:t>
            </a:r>
          </a:p>
          <a:p>
            <a:pPr algn="l"/>
            <a:r>
              <a:rPr lang="en-US" b="1" dirty="0">
                <a:latin typeface="Arial" panose="020B0604020202020204" pitchFamily="34" charset="0"/>
                <a:cs typeface="Arial" panose="020B0604020202020204" pitchFamily="34" charset="0"/>
              </a:rPr>
              <a:t>Infrastructure Division</a:t>
            </a:r>
          </a:p>
          <a:p>
            <a:pPr algn="l"/>
            <a:r>
              <a:rPr lang="en-US" b="1" dirty="0">
                <a:latin typeface="Arial" panose="020B0604020202020204" pitchFamily="34" charset="0"/>
                <a:cs typeface="Arial" panose="020B0604020202020204" pitchFamily="34" charset="0"/>
              </a:rPr>
              <a:t>Public Utility Commission of Texas</a:t>
            </a:r>
          </a:p>
          <a:p>
            <a:pPr algn="l"/>
            <a:endParaRPr lang="en-US" dirty="0"/>
          </a:p>
        </p:txBody>
      </p:sp>
      <p:pic>
        <p:nvPicPr>
          <p:cNvPr id="5" name="Picture 4" descr="Logo&#10;&#10;Description automatically generated">
            <a:extLst>
              <a:ext uri="{FF2B5EF4-FFF2-40B4-BE49-F238E27FC236}">
                <a16:creationId xmlns:a16="http://schemas.microsoft.com/office/drawing/2014/main" id="{A0DE67A5-7395-460F-D9D5-74805FCE6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2" y="4281199"/>
            <a:ext cx="2161708" cy="2239869"/>
          </a:xfrm>
          <a:prstGeom prst="rect">
            <a:avLst/>
          </a:prstGeom>
        </p:spPr>
      </p:pic>
      <p:sp>
        <p:nvSpPr>
          <p:cNvPr id="8" name="Rectangle 7">
            <a:extLst>
              <a:ext uri="{FF2B5EF4-FFF2-40B4-BE49-F238E27FC236}">
                <a16:creationId xmlns:a16="http://schemas.microsoft.com/office/drawing/2014/main" id="{00CE92AB-5AE3-EF3F-C9BF-D21C8ABF4004}"/>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596492BA-5A5C-C66E-3256-161D98240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603187"/>
      </p:ext>
    </p:extLst>
  </p:cSld>
  <p:clrMapOvr>
    <a:masterClrMapping/>
  </p:clrMapOvr>
  <mc:AlternateContent xmlns:mc="http://schemas.openxmlformats.org/markup-compatibility/2006" xmlns:p14="http://schemas.microsoft.com/office/powerpoint/2010/main">
    <mc:Choice Requires="p14">
      <p:transition spd="slow" p14:dur="2000" advTm="20679"/>
    </mc:Choice>
    <mc:Fallback xmlns="">
      <p:transition spd="slow" advTm="2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4A4DD4-1AB9-FF8C-3BCD-DCCEA1671920}"/>
              </a:ext>
            </a:extLst>
          </p:cNvPr>
          <p:cNvSpPr txBox="1"/>
          <p:nvPr/>
        </p:nvSpPr>
        <p:spPr>
          <a:xfrm>
            <a:off x="3716594" y="584640"/>
            <a:ext cx="7763026" cy="321626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Map titles must include the CCN holder’s name and CCN numbers for all entities involved in the application or petition</a:t>
            </a:r>
          </a:p>
          <a:p>
            <a:endParaRPr lang="en-US" sz="3200" dirty="0">
              <a:latin typeface="Arial" panose="020B0604020202020204" pitchFamily="34" charset="0"/>
              <a:cs typeface="Arial" panose="020B0604020202020204" pitchFamily="34" charset="0"/>
            </a:endParaRPr>
          </a:p>
          <a:p>
            <a:r>
              <a:rPr lang="en-US" sz="2500" dirty="0">
                <a:solidFill>
                  <a:schemeClr val="accent1"/>
                </a:solidFill>
                <a:latin typeface="Arial" panose="020B0604020202020204" pitchFamily="34" charset="0"/>
                <a:cs typeface="Arial" panose="020B0604020202020204" pitchFamily="34" charset="0"/>
              </a:rPr>
              <a:t>Map title example for CCN Amendment Application:</a:t>
            </a:r>
          </a:p>
          <a:p>
            <a:endParaRPr lang="en-US" sz="2500" dirty="0">
              <a:solidFill>
                <a:schemeClr val="accent1"/>
              </a:solidFill>
              <a:latin typeface="Arial" panose="020B0604020202020204" pitchFamily="34" charset="0"/>
              <a:cs typeface="Arial" panose="020B0604020202020204" pitchFamily="34" charset="0"/>
            </a:endParaRPr>
          </a:p>
          <a:p>
            <a:r>
              <a:rPr lang="en-US" sz="2500" dirty="0">
                <a:solidFill>
                  <a:schemeClr val="accent1"/>
                </a:solidFill>
                <a:latin typeface="Arial" panose="020B0604020202020204" pitchFamily="34" charset="0"/>
                <a:cs typeface="Arial" panose="020B0604020202020204" pitchFamily="34" charset="0"/>
              </a:rPr>
              <a:t>Amend Utility Name CCN No. ##### in County Name </a:t>
            </a:r>
          </a:p>
        </p:txBody>
      </p:sp>
      <p:sp>
        <p:nvSpPr>
          <p:cNvPr id="3" name="TextBox 2">
            <a:extLst>
              <a:ext uri="{FF2B5EF4-FFF2-40B4-BE49-F238E27FC236}">
                <a16:creationId xmlns:a16="http://schemas.microsoft.com/office/drawing/2014/main" id="{DA0A6324-CEB7-F169-BCD7-1329BC868559}"/>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Boundary of 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pic>
        <p:nvPicPr>
          <p:cNvPr id="2" name="Audio 1">
            <a:hlinkClick r:id="" action="ppaction://media"/>
            <a:extLst>
              <a:ext uri="{FF2B5EF4-FFF2-40B4-BE49-F238E27FC236}">
                <a16:creationId xmlns:a16="http://schemas.microsoft.com/office/drawing/2014/main" id="{38CD422B-99C3-7B5C-60AF-546D7C027A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0587150"/>
      </p:ext>
    </p:extLst>
  </p:cSld>
  <p:clrMapOvr>
    <a:masterClrMapping/>
  </p:clrMapOvr>
  <mc:AlternateContent xmlns:mc="http://schemas.openxmlformats.org/markup-compatibility/2006" xmlns:p14="http://schemas.microsoft.com/office/powerpoint/2010/main">
    <mc:Choice Requires="p14">
      <p:transition spd="slow" p14:dur="2000" advTm="13133"/>
    </mc:Choice>
    <mc:Fallback xmlns="">
      <p:transition spd="slow" advTm="13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0A0EDA-F194-AADA-D36F-768E546365A5}"/>
              </a:ext>
            </a:extLst>
          </p:cNvPr>
          <p:cNvSpPr txBox="1"/>
          <p:nvPr/>
        </p:nvSpPr>
        <p:spPr>
          <a:xfrm>
            <a:off x="3493486" y="549167"/>
            <a:ext cx="8275280" cy="5693866"/>
          </a:xfrm>
          <a:prstGeom prst="rect">
            <a:avLst/>
          </a:prstGeom>
          <a:noFill/>
        </p:spPr>
        <p:txBody>
          <a:bodyPr wrap="square" rtlCol="0">
            <a:spAutoFit/>
          </a:bodyPr>
          <a:lstStyle/>
          <a:p>
            <a:pPr algn="l"/>
            <a:r>
              <a:rPr lang="en-US" sz="2800" dirty="0">
                <a:solidFill>
                  <a:srgbClr val="000000"/>
                </a:solidFill>
                <a:latin typeface="Arial" panose="020B0604020202020204" pitchFamily="34" charset="0"/>
                <a:cs typeface="Arial" panose="020B0604020202020204" pitchFamily="34" charset="0"/>
              </a:rPr>
              <a:t>  </a:t>
            </a:r>
            <a:r>
              <a:rPr lang="en-US" sz="2800" b="0" i="0" dirty="0">
                <a:solidFill>
                  <a:srgbClr val="000000"/>
                </a:solidFill>
                <a:effectLst/>
                <a:latin typeface="Arial" panose="020B0604020202020204" pitchFamily="34" charset="0"/>
                <a:cs typeface="Arial" panose="020B0604020202020204" pitchFamily="34" charset="0"/>
              </a:rPr>
              <a:t>Agreements are required if the requested area  </a:t>
            </a:r>
          </a:p>
          <a:p>
            <a:pPr algn="l"/>
            <a:r>
              <a:rPr lang="en-US" sz="2800" b="0" i="0" dirty="0">
                <a:solidFill>
                  <a:srgbClr val="000000"/>
                </a:solidFill>
                <a:effectLst/>
                <a:latin typeface="Arial" panose="020B0604020202020204" pitchFamily="34" charset="0"/>
                <a:cs typeface="Arial" panose="020B0604020202020204" pitchFamily="34" charset="0"/>
              </a:rPr>
              <a:t>  intentionally overlaps existing CCN’s or city limits:</a:t>
            </a:r>
          </a:p>
          <a:p>
            <a:pPr algn="l"/>
            <a:endParaRPr lang="en-US" sz="1400" b="0" i="0" dirty="0">
              <a:solidFill>
                <a:srgbClr val="000000"/>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To resolve an overlap with an existing CCN, need agreement to:</a:t>
            </a:r>
          </a:p>
          <a:p>
            <a:pPr marL="1143000" lvl="2" indent="-22860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Decertify a CCN;</a:t>
            </a:r>
          </a:p>
          <a:p>
            <a:pPr marL="1143000" lvl="2" indent="-22860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Decertify a CCN and Amend to a CCN;</a:t>
            </a:r>
          </a:p>
          <a:p>
            <a:pPr marL="1143000" lvl="2" indent="-22860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Transfer a CCN; and</a:t>
            </a:r>
          </a:p>
          <a:p>
            <a:pPr marL="1143000" lvl="2" indent="-22860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Obtain Dual certification</a:t>
            </a:r>
          </a:p>
          <a:p>
            <a:pPr marL="1143000" lvl="2" indent="-228600" algn="l">
              <a:buFont typeface="Arial" panose="020B0604020202020204" pitchFamily="34" charset="0"/>
              <a:buChar char="•"/>
            </a:pPr>
            <a:endParaRPr lang="en-US" sz="1400" b="0" i="0" dirty="0">
              <a:solidFill>
                <a:srgbClr val="000000"/>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To resolve an overlap with a City:</a:t>
            </a:r>
          </a:p>
          <a:p>
            <a:pPr marL="1143000" lvl="2" indent="-228600" algn="l">
              <a:buFont typeface="Arial" panose="020B0604020202020204" pitchFamily="34" charset="0"/>
              <a:buChar char="•"/>
            </a:pPr>
            <a:r>
              <a:rPr lang="en-US" sz="2800" b="0" i="0" dirty="0">
                <a:solidFill>
                  <a:srgbClr val="000000"/>
                </a:solidFill>
                <a:effectLst/>
                <a:latin typeface="Arial" panose="020B0604020202020204" pitchFamily="34" charset="0"/>
                <a:cs typeface="Arial" panose="020B0604020202020204" pitchFamily="34" charset="0"/>
              </a:rPr>
              <a:t>CCN holder needs consent from City to provide retail water or sewer service within the City’s corporate boundary.</a:t>
            </a:r>
          </a:p>
        </p:txBody>
      </p:sp>
      <p:sp>
        <p:nvSpPr>
          <p:cNvPr id="2" name="TextBox 1">
            <a:extLst>
              <a:ext uri="{FF2B5EF4-FFF2-40B4-BE49-F238E27FC236}">
                <a16:creationId xmlns:a16="http://schemas.microsoft.com/office/drawing/2014/main" id="{D4643722-F72F-8D46-0030-1F4E980FD8E4}"/>
              </a:ext>
            </a:extLst>
          </p:cNvPr>
          <p:cNvSpPr txBox="1"/>
          <p:nvPr/>
        </p:nvSpPr>
        <p:spPr>
          <a:xfrm>
            <a:off x="242336" y="511495"/>
            <a:ext cx="3017520" cy="5109091"/>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Boundary of 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Agreement needed?</a:t>
            </a:r>
          </a:p>
        </p:txBody>
      </p:sp>
      <p:pic>
        <p:nvPicPr>
          <p:cNvPr id="3" name="Audio 2">
            <a:hlinkClick r:id="" action="ppaction://media"/>
            <a:extLst>
              <a:ext uri="{FF2B5EF4-FFF2-40B4-BE49-F238E27FC236}">
                <a16:creationId xmlns:a16="http://schemas.microsoft.com/office/drawing/2014/main" id="{DB2041E7-71A2-644F-72D6-4D09BC02D3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9395929"/>
      </p:ext>
    </p:extLst>
  </p:cSld>
  <p:clrMapOvr>
    <a:masterClrMapping/>
  </p:clrMapOvr>
  <mc:AlternateContent xmlns:mc="http://schemas.openxmlformats.org/markup-compatibility/2006" xmlns:p14="http://schemas.microsoft.com/office/powerpoint/2010/main">
    <mc:Choice Requires="p14">
      <p:transition spd="slow" p14:dur="2000" advTm="28021"/>
    </mc:Choice>
    <mc:Fallback xmlns="">
      <p:transition spd="slow" advTm="2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C3260A1-1BC8-6F7D-8FDA-546CEFDDEBF0}"/>
              </a:ext>
            </a:extLst>
          </p:cNvPr>
          <p:cNvSpPr>
            <a:spLocks noGrp="1"/>
          </p:cNvSpPr>
          <p:nvPr>
            <p:ph type="title"/>
          </p:nvPr>
        </p:nvSpPr>
        <p:spPr>
          <a:xfrm>
            <a:off x="401053" y="156178"/>
            <a:ext cx="11548610" cy="656595"/>
          </a:xfrm>
        </p:spPr>
        <p:txBody>
          <a:bodyPr anchor="ctr">
            <a:noAutofit/>
          </a:bodyPr>
          <a:lstStyle/>
          <a:p>
            <a:pPr algn="ctr"/>
            <a:r>
              <a:rPr lang="en-US" sz="5400" dirty="0">
                <a:solidFill>
                  <a:schemeClr val="accent1">
                    <a:lumMod val="75000"/>
                  </a:schemeClr>
                </a:solidFill>
                <a:latin typeface="Arial" panose="020B0604020202020204" pitchFamily="34" charset="0"/>
                <a:cs typeface="Arial" panose="020B0604020202020204" pitchFamily="34" charset="0"/>
              </a:rPr>
              <a:t>Resources</a:t>
            </a:r>
          </a:p>
        </p:txBody>
      </p:sp>
      <p:sp>
        <p:nvSpPr>
          <p:cNvPr id="11" name="Content Placeholder 2">
            <a:extLst>
              <a:ext uri="{FF2B5EF4-FFF2-40B4-BE49-F238E27FC236}">
                <a16:creationId xmlns:a16="http://schemas.microsoft.com/office/drawing/2014/main" id="{37CD4C31-A934-747D-6D44-3C02985E9600}"/>
              </a:ext>
            </a:extLst>
          </p:cNvPr>
          <p:cNvSpPr>
            <a:spLocks noGrp="1"/>
          </p:cNvSpPr>
          <p:nvPr>
            <p:ph type="body" idx="1"/>
          </p:nvPr>
        </p:nvSpPr>
        <p:spPr>
          <a:xfrm>
            <a:off x="490990" y="1069363"/>
            <a:ext cx="11548610" cy="5434965"/>
          </a:xfrm>
        </p:spPr>
        <p:txBody>
          <a:bodyPr>
            <a:noAutofit/>
          </a:bodyPr>
          <a:lstStyle/>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Mapping requirements</a:t>
            </a:r>
          </a:p>
          <a:p>
            <a:pPr marL="228600" indent="-228600">
              <a:spcBef>
                <a:spcPts val="600"/>
              </a:spcBef>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Mapping guidance</a:t>
            </a:r>
          </a:p>
          <a:p>
            <a:pPr marL="228600" indent="-228600">
              <a:spcBef>
                <a:spcPts val="600"/>
              </a:spcBef>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Map examples</a:t>
            </a:r>
          </a:p>
          <a:p>
            <a:pPr marL="571500" indent="-571500">
              <a:spcBef>
                <a:spcPts val="600"/>
              </a:spcBef>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Guidance documents</a:t>
            </a: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CCN digital mapping data</a:t>
            </a:r>
          </a:p>
          <a:p>
            <a:pPr marL="571500" indent="-571500">
              <a:spcBef>
                <a:spcPts val="600"/>
              </a:spcBef>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GIS map templates</a:t>
            </a:r>
          </a:p>
          <a:p>
            <a:pPr marL="571500" indent="-571500">
              <a:lnSpc>
                <a:spcPct val="150000"/>
              </a:lnSpc>
              <a:spcBef>
                <a:spcPts val="600"/>
              </a:spcBef>
              <a:buFont typeface="+mj-lt"/>
              <a:buAutoNum type="arabicPeriod"/>
            </a:pPr>
            <a:r>
              <a:rPr lang="en-US" sz="3000" dirty="0">
                <a:solidFill>
                  <a:schemeClr val="tx1"/>
                </a:solidFill>
                <a:latin typeface="Arial" panose="020B0604020202020204" pitchFamily="34" charset="0"/>
                <a:cs typeface="Arial" panose="020B0604020202020204" pitchFamily="34" charset="0"/>
              </a:rPr>
              <a:t>CCN viewer</a:t>
            </a:r>
            <a:endParaRPr lang="en-US" sz="1200" dirty="0">
              <a:solidFill>
                <a:schemeClr val="tx1"/>
              </a:solidFill>
              <a:latin typeface="Arial" panose="020B0604020202020204" pitchFamily="34" charset="0"/>
              <a:cs typeface="Arial" panose="020B0604020202020204" pitchFamily="34" charset="0"/>
            </a:endParaRPr>
          </a:p>
          <a:p>
            <a:pPr marL="571500" indent="-571500">
              <a:spcBef>
                <a:spcPts val="600"/>
              </a:spcBef>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p:txBody>
      </p:sp>
      <p:pic>
        <p:nvPicPr>
          <p:cNvPr id="3" name="Graphic 2" descr="Checkbox Checked outline">
            <a:extLst>
              <a:ext uri="{FF2B5EF4-FFF2-40B4-BE49-F238E27FC236}">
                <a16:creationId xmlns:a16="http://schemas.microsoft.com/office/drawing/2014/main" id="{577DBC6B-BA06-AFEB-673F-327714E354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0452" y="690"/>
            <a:ext cx="914400" cy="914400"/>
          </a:xfrm>
          <a:prstGeom prst="rect">
            <a:avLst/>
          </a:prstGeom>
        </p:spPr>
      </p:pic>
      <p:pic>
        <p:nvPicPr>
          <p:cNvPr id="5" name="Audio 4">
            <a:hlinkClick r:id="" action="ppaction://media"/>
            <a:extLst>
              <a:ext uri="{FF2B5EF4-FFF2-40B4-BE49-F238E27FC236}">
                <a16:creationId xmlns:a16="http://schemas.microsoft.com/office/drawing/2014/main" id="{82889601-EA31-BC71-6009-5E3A33BA15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6986024"/>
      </p:ext>
    </p:extLst>
  </p:cSld>
  <p:clrMapOvr>
    <a:masterClrMapping/>
  </p:clrMapOvr>
  <mc:AlternateContent xmlns:mc="http://schemas.openxmlformats.org/markup-compatibility/2006" xmlns:p14="http://schemas.microsoft.com/office/powerpoint/2010/main">
    <mc:Choice Requires="p14">
      <p:transition spd="slow" p14:dur="2000" advTm="13110"/>
    </mc:Choice>
    <mc:Fallback xmlns="">
      <p:transition spd="slow" advTm="1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1532709" y="178089"/>
            <a:ext cx="9144000" cy="974075"/>
          </a:xfrm>
        </p:spPr>
        <p:txBody>
          <a:bodyPr anchor="ctr">
            <a:noAutofit/>
          </a:bodyPr>
          <a:lstStyle/>
          <a:p>
            <a:pPr algn="ctr"/>
            <a:r>
              <a:rPr lang="en-US" sz="3900" dirty="0">
                <a:solidFill>
                  <a:schemeClr val="accent1">
                    <a:lumMod val="75000"/>
                  </a:schemeClr>
                </a:solidFill>
                <a:latin typeface="Arial" panose="020B0604020202020204" pitchFamily="34" charset="0"/>
                <a:cs typeface="Arial" panose="020B0604020202020204" pitchFamily="34" charset="0"/>
              </a:rPr>
              <a:t>CCN Mapping Information Webpage</a:t>
            </a:r>
          </a:p>
        </p:txBody>
      </p:sp>
      <p:sp>
        <p:nvSpPr>
          <p:cNvPr id="4" name="Footer Placeholder 3">
            <a:extLst>
              <a:ext uri="{FF2B5EF4-FFF2-40B4-BE49-F238E27FC236}">
                <a16:creationId xmlns:a16="http://schemas.microsoft.com/office/drawing/2014/main" id="{522CA8C2-9033-0B73-86EC-699EDC12D075}"/>
              </a:ext>
            </a:extLst>
          </p:cNvPr>
          <p:cNvSpPr>
            <a:spLocks noGrp="1"/>
          </p:cNvSpPr>
          <p:nvPr>
            <p:ph type="ftr" sz="quarter" idx="11"/>
          </p:nvPr>
        </p:nvSpPr>
        <p:spPr>
          <a:xfrm>
            <a:off x="4038600" y="646026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9828B283-DB66-014F-65AD-AE9B824D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2E8B012-E519-69BB-02BB-6DF98ACE64F2}"/>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F689E9-4D7B-4D00-BD42-5888547DCEA4}"/>
              </a:ext>
            </a:extLst>
          </p:cNvPr>
          <p:cNvSpPr/>
          <p:nvPr/>
        </p:nvSpPr>
        <p:spPr>
          <a:xfrm>
            <a:off x="1303603" y="965606"/>
            <a:ext cx="9432394" cy="5362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4DF39EA6-7E4E-F80E-85FC-4B8DA9D5CB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grpSp>
        <p:nvGrpSpPr>
          <p:cNvPr id="6" name="Group 5">
            <a:extLst>
              <a:ext uri="{FF2B5EF4-FFF2-40B4-BE49-F238E27FC236}">
                <a16:creationId xmlns:a16="http://schemas.microsoft.com/office/drawing/2014/main" id="{61AB81D4-17FE-13A2-CE6E-C557EB74532A}"/>
              </a:ext>
            </a:extLst>
          </p:cNvPr>
          <p:cNvGrpSpPr/>
          <p:nvPr/>
        </p:nvGrpSpPr>
        <p:grpSpPr>
          <a:xfrm>
            <a:off x="1345997" y="1002186"/>
            <a:ext cx="9346109" cy="5285290"/>
            <a:chOff x="1345997" y="1002186"/>
            <a:chExt cx="9346109" cy="5285290"/>
          </a:xfrm>
        </p:grpSpPr>
        <p:pic>
          <p:nvPicPr>
            <p:cNvPr id="11" name="Picture 10" descr="A picture containing text&#10;&#10;Description automatically generated">
              <a:extLst>
                <a:ext uri="{FF2B5EF4-FFF2-40B4-BE49-F238E27FC236}">
                  <a16:creationId xmlns:a16="http://schemas.microsoft.com/office/drawing/2014/main" id="{2C2069A6-055D-A308-2522-8801E08AD6CA}"/>
                </a:ext>
              </a:extLst>
            </p:cNvPr>
            <p:cNvPicPr>
              <a:picLocks noChangeAspect="1"/>
            </p:cNvPicPr>
            <p:nvPr/>
          </p:nvPicPr>
          <p:blipFill rotWithShape="1">
            <a:blip r:embed="rId7">
              <a:extLst>
                <a:ext uri="{28A0092B-C50C-407E-A947-70E740481C1C}">
                  <a14:useLocalDpi xmlns:a14="http://schemas.microsoft.com/office/drawing/2010/main" val="0"/>
                </a:ext>
              </a:extLst>
            </a:blip>
            <a:srcRect l="889" r="24285"/>
            <a:stretch/>
          </p:blipFill>
          <p:spPr>
            <a:xfrm>
              <a:off x="1345997" y="3910036"/>
              <a:ext cx="3957523" cy="237744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1C845BCE-E39C-2A20-4779-9D55A95D48E2}"/>
                </a:ext>
              </a:extLst>
            </p:cNvPr>
            <p:cNvPicPr>
              <a:picLocks noChangeAspect="1"/>
            </p:cNvPicPr>
            <p:nvPr/>
          </p:nvPicPr>
          <p:blipFill rotWithShape="1">
            <a:blip r:embed="rId8">
              <a:extLst>
                <a:ext uri="{28A0092B-C50C-407E-A947-70E740481C1C}">
                  <a14:useLocalDpi xmlns:a14="http://schemas.microsoft.com/office/drawing/2010/main" val="0"/>
                </a:ext>
              </a:extLst>
            </a:blip>
            <a:srcRect t="1521" r="634" b="2987"/>
            <a:stretch/>
          </p:blipFill>
          <p:spPr>
            <a:xfrm>
              <a:off x="1345997" y="1002186"/>
              <a:ext cx="9346109" cy="2937168"/>
            </a:xfrm>
            <a:prstGeom prst="rect">
              <a:avLst/>
            </a:prstGeom>
          </p:spPr>
        </p:pic>
        <p:pic>
          <p:nvPicPr>
            <p:cNvPr id="14" name="Picture 13">
              <a:extLst>
                <a:ext uri="{FF2B5EF4-FFF2-40B4-BE49-F238E27FC236}">
                  <a16:creationId xmlns:a16="http://schemas.microsoft.com/office/drawing/2014/main" id="{F0484DBB-59D7-ED62-E095-C37DB53EB499}"/>
                </a:ext>
              </a:extLst>
            </p:cNvPr>
            <p:cNvPicPr>
              <a:picLocks noChangeAspect="1"/>
            </p:cNvPicPr>
            <p:nvPr/>
          </p:nvPicPr>
          <p:blipFill>
            <a:blip r:embed="rId9"/>
            <a:stretch>
              <a:fillRect/>
            </a:stretch>
          </p:blipFill>
          <p:spPr>
            <a:xfrm>
              <a:off x="6577306" y="3993313"/>
              <a:ext cx="4114800" cy="2294163"/>
            </a:xfrm>
            <a:prstGeom prst="rect">
              <a:avLst/>
            </a:prstGeom>
          </p:spPr>
        </p:pic>
      </p:grpSp>
    </p:spTree>
    <p:extLst>
      <p:ext uri="{BB962C8B-B14F-4D97-AF65-F5344CB8AC3E}">
        <p14:creationId xmlns:p14="http://schemas.microsoft.com/office/powerpoint/2010/main" val="1187713148"/>
      </p:ext>
    </p:extLst>
  </p:cSld>
  <p:clrMapOvr>
    <a:masterClrMapping/>
  </p:clrMapOvr>
  <mc:AlternateContent xmlns:mc="http://schemas.openxmlformats.org/markup-compatibility/2006" xmlns:p14="http://schemas.microsoft.com/office/powerpoint/2010/main">
    <mc:Choice Requires="p14">
      <p:transition spd="slow" p14:dur="2000" advTm="19962"/>
    </mc:Choice>
    <mc:Fallback xmlns="">
      <p:transition spd="slow" advTm="1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DE182E-D292-AB95-83D0-04BD8569DE39}"/>
              </a:ext>
            </a:extLst>
          </p:cNvPr>
          <p:cNvSpPr>
            <a:spLocks noGrp="1"/>
          </p:cNvSpPr>
          <p:nvPr>
            <p:ph type="ftr" sz="quarter" idx="11"/>
          </p:nvPr>
        </p:nvSpPr>
        <p:spPr>
          <a:xfrm>
            <a:off x="4038600" y="6443902"/>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714DF815-6DA5-9B7F-3A0A-831C7326E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65720A26-8C42-3C78-81F9-131A033E730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9938654-2DF4-46E2-8690-E62CA4208DA2}"/>
              </a:ext>
            </a:extLst>
          </p:cNvPr>
          <p:cNvSpPr>
            <a:spLocks noGrp="1"/>
          </p:cNvSpPr>
          <p:nvPr>
            <p:ph type="title"/>
          </p:nvPr>
        </p:nvSpPr>
        <p:spPr>
          <a:xfrm>
            <a:off x="3424540" y="484827"/>
            <a:ext cx="8670162" cy="974075"/>
          </a:xfrm>
        </p:spPr>
        <p:txBody>
          <a:bodyPr anchor="ctr">
            <a:noAutofit/>
          </a:bodyPr>
          <a:lstStyle/>
          <a:p>
            <a:pPr algn="ctr"/>
            <a:r>
              <a:rPr lang="en-US" sz="2800" dirty="0">
                <a:solidFill>
                  <a:schemeClr val="accent1">
                    <a:lumMod val="75000"/>
                  </a:schemeClr>
                </a:solidFill>
                <a:latin typeface="Arial" panose="020B0604020202020204" pitchFamily="34" charset="0"/>
                <a:cs typeface="Arial" panose="020B0604020202020204" pitchFamily="34" charset="0"/>
              </a:rPr>
              <a:t>Mapping Requirements for Applications and Petitions: </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16 TAC § 24.257</a:t>
            </a:r>
          </a:p>
        </p:txBody>
      </p:sp>
      <p:sp>
        <p:nvSpPr>
          <p:cNvPr id="10" name="Content Placeholder 4">
            <a:extLst>
              <a:ext uri="{FF2B5EF4-FFF2-40B4-BE49-F238E27FC236}">
                <a16:creationId xmlns:a16="http://schemas.microsoft.com/office/drawing/2014/main" id="{E9DBC771-BCDE-4BAB-AA84-879AE2B1163E}"/>
              </a:ext>
            </a:extLst>
          </p:cNvPr>
          <p:cNvSpPr txBox="1">
            <a:spLocks/>
          </p:cNvSpPr>
          <p:nvPr/>
        </p:nvSpPr>
        <p:spPr>
          <a:xfrm>
            <a:off x="3327243" y="1524037"/>
            <a:ext cx="8631518" cy="49362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71500" indent="-344488">
              <a:lnSpc>
                <a:spcPct val="110000"/>
              </a:lnSpc>
              <a:buFont typeface="Arial" panose="020B0604020202020204" pitchFamily="34" charset="0"/>
              <a:buChar char="•"/>
            </a:pPr>
            <a:r>
              <a:rPr lang="en-US" sz="2500" dirty="0">
                <a:solidFill>
                  <a:schemeClr val="accent1">
                    <a:lumMod val="75000"/>
                  </a:schemeClr>
                </a:solidFill>
                <a:latin typeface="Arial" panose="020B0604020202020204" pitchFamily="34" charset="0"/>
                <a:cs typeface="Arial" panose="020B0604020202020204" pitchFamily="34" charset="0"/>
              </a:rPr>
              <a:t>General location map</a:t>
            </a:r>
            <a:r>
              <a:rPr lang="en-US" sz="2500" dirty="0">
                <a:solidFill>
                  <a:schemeClr val="accent1">
                    <a:lumMod val="50000"/>
                  </a:schemeClr>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identifying only the </a:t>
            </a:r>
            <a:r>
              <a:rPr lang="en-US" sz="2500" i="1" dirty="0">
                <a:solidFill>
                  <a:schemeClr val="tx1"/>
                </a:solidFill>
                <a:latin typeface="Arial" panose="020B0604020202020204" pitchFamily="34" charset="0"/>
                <a:cs typeface="Arial" panose="020B0604020202020204" pitchFamily="34" charset="0"/>
              </a:rPr>
              <a:t>requested area</a:t>
            </a:r>
            <a:r>
              <a:rPr lang="en-US" sz="2500" dirty="0">
                <a:solidFill>
                  <a:schemeClr val="tx1"/>
                </a:solidFill>
                <a:latin typeface="Arial" panose="020B0604020202020204" pitchFamily="34" charset="0"/>
                <a:cs typeface="Arial" panose="020B0604020202020204" pitchFamily="34" charset="0"/>
              </a:rPr>
              <a:t>, in reference to the nearest county boundary, city, or town.</a:t>
            </a:r>
          </a:p>
          <a:p>
            <a:pPr marL="571500" indent="-344488">
              <a:lnSpc>
                <a:spcPct val="110000"/>
              </a:lnSpc>
              <a:spcBef>
                <a:spcPts val="600"/>
              </a:spcBef>
              <a:buFont typeface="Arial" panose="020B0604020202020204" pitchFamily="34" charset="0"/>
              <a:buChar char="•"/>
            </a:pPr>
            <a:endParaRPr lang="en-US" sz="400" dirty="0">
              <a:solidFill>
                <a:schemeClr val="tx1"/>
              </a:solidFill>
              <a:latin typeface="Arial" panose="020B0604020202020204" pitchFamily="34" charset="0"/>
              <a:cs typeface="Arial" panose="020B0604020202020204" pitchFamily="34" charset="0"/>
            </a:endParaRPr>
          </a:p>
          <a:p>
            <a:pPr marL="571500" indent="-344488">
              <a:lnSpc>
                <a:spcPct val="110000"/>
              </a:lnSpc>
              <a:buFont typeface="Arial" panose="020B0604020202020204" pitchFamily="34" charset="0"/>
              <a:buChar char="•"/>
            </a:pPr>
            <a:r>
              <a:rPr lang="en-US" sz="2500" dirty="0">
                <a:solidFill>
                  <a:schemeClr val="accent1">
                    <a:lumMod val="75000"/>
                  </a:schemeClr>
                </a:solidFill>
                <a:latin typeface="Arial" panose="020B0604020202020204" pitchFamily="34" charset="0"/>
                <a:cs typeface="Arial" panose="020B0604020202020204" pitchFamily="34" charset="0"/>
              </a:rPr>
              <a:t>Detailed map</a:t>
            </a:r>
            <a:r>
              <a:rPr lang="en-US" sz="2500" dirty="0">
                <a:solidFill>
                  <a:schemeClr val="accent1">
                    <a:lumMod val="50000"/>
                  </a:schemeClr>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identifying</a:t>
            </a:r>
            <a:r>
              <a:rPr lang="en-US" sz="2500" dirty="0">
                <a:solidFill>
                  <a:schemeClr val="accent1">
                    <a:lumMod val="50000"/>
                  </a:schemeClr>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only</a:t>
            </a:r>
            <a:r>
              <a:rPr lang="en-US" sz="2500" dirty="0">
                <a:solidFill>
                  <a:schemeClr val="accent1">
                    <a:lumMod val="50000"/>
                  </a:schemeClr>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the </a:t>
            </a:r>
            <a:r>
              <a:rPr lang="en-US" sz="2500" i="1" dirty="0">
                <a:solidFill>
                  <a:schemeClr val="tx1"/>
                </a:solidFill>
                <a:latin typeface="Arial" panose="020B0604020202020204" pitchFamily="34" charset="0"/>
                <a:cs typeface="Arial" panose="020B0604020202020204" pitchFamily="34" charset="0"/>
              </a:rPr>
              <a:t>requested area</a:t>
            </a:r>
            <a:r>
              <a:rPr lang="en-US" sz="2500" dirty="0">
                <a:solidFill>
                  <a:schemeClr val="tx1"/>
                </a:solidFill>
                <a:latin typeface="Arial" panose="020B0604020202020204" pitchFamily="34" charset="0"/>
                <a:cs typeface="Arial" panose="020B0604020202020204" pitchFamily="34" charset="0"/>
              </a:rPr>
              <a:t>, in reference to verifiable man-made and natural landmarks, such as roads, rivers, and railroads.</a:t>
            </a:r>
          </a:p>
          <a:p>
            <a:pPr marL="571500" indent="-344488">
              <a:lnSpc>
                <a:spcPct val="110000"/>
              </a:lnSpc>
              <a:spcBef>
                <a:spcPts val="600"/>
              </a:spcBef>
              <a:buFont typeface="Arial" panose="020B0604020202020204" pitchFamily="34" charset="0"/>
              <a:buChar char="•"/>
            </a:pPr>
            <a:endParaRPr lang="en-US" sz="400" dirty="0">
              <a:solidFill>
                <a:schemeClr val="tx1"/>
              </a:solidFill>
              <a:latin typeface="Arial" panose="020B0604020202020204" pitchFamily="34" charset="0"/>
              <a:cs typeface="Arial" panose="020B0604020202020204" pitchFamily="34" charset="0"/>
            </a:endParaRPr>
          </a:p>
          <a:p>
            <a:pPr marL="571500" indent="-344488">
              <a:lnSpc>
                <a:spcPct val="110000"/>
              </a:lnSpc>
              <a:buFont typeface="Arial" panose="020B0604020202020204" pitchFamily="34" charset="0"/>
              <a:buChar char="•"/>
            </a:pPr>
            <a:r>
              <a:rPr lang="en-US" sz="2500" dirty="0">
                <a:solidFill>
                  <a:schemeClr val="accent1">
                    <a:lumMod val="75000"/>
                  </a:schemeClr>
                </a:solidFill>
                <a:latin typeface="Arial" panose="020B0604020202020204" pitchFamily="34" charset="0"/>
                <a:cs typeface="Arial" panose="020B0604020202020204" pitchFamily="34" charset="0"/>
              </a:rPr>
              <a:t>Digital mapping data</a:t>
            </a:r>
            <a:r>
              <a:rPr lang="en-US" sz="2500" dirty="0">
                <a:solidFill>
                  <a:schemeClr val="accent1">
                    <a:lumMod val="50000"/>
                  </a:schemeClr>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for the </a:t>
            </a:r>
            <a:r>
              <a:rPr lang="en-US" sz="2500" i="1" dirty="0">
                <a:solidFill>
                  <a:schemeClr val="tx1"/>
                </a:solidFill>
                <a:latin typeface="Arial" panose="020B0604020202020204" pitchFamily="34" charset="0"/>
                <a:cs typeface="Arial" panose="020B0604020202020204" pitchFamily="34" charset="0"/>
              </a:rPr>
              <a:t>requested area </a:t>
            </a:r>
            <a:r>
              <a:rPr lang="en-US" sz="2500" dirty="0">
                <a:solidFill>
                  <a:schemeClr val="tx1"/>
                </a:solidFill>
                <a:latin typeface="Arial" panose="020B0604020202020204" pitchFamily="34" charset="0"/>
                <a:cs typeface="Arial" panose="020B0604020202020204" pitchFamily="34" charset="0"/>
              </a:rPr>
              <a:t>must be provided as a single continuous polygon record that is georeferenced in a shapefile format.</a:t>
            </a:r>
          </a:p>
        </p:txBody>
      </p:sp>
      <p:sp>
        <p:nvSpPr>
          <p:cNvPr id="3" name="TextBox 2">
            <a:extLst>
              <a:ext uri="{FF2B5EF4-FFF2-40B4-BE49-F238E27FC236}">
                <a16:creationId xmlns:a16="http://schemas.microsoft.com/office/drawing/2014/main" id="{80152903-B6C9-25F8-2214-85A15E1A5906}"/>
              </a:ext>
            </a:extLst>
          </p:cNvPr>
          <p:cNvSpPr txBox="1"/>
          <p:nvPr/>
        </p:nvSpPr>
        <p:spPr>
          <a:xfrm>
            <a:off x="233238" y="496550"/>
            <a:ext cx="3017520"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Mapping</a:t>
            </a:r>
            <a:r>
              <a:rPr lang="en-US" sz="900" b="1" dirty="0">
                <a:solidFill>
                  <a:schemeClr val="accent1">
                    <a:lumMod val="75000"/>
                  </a:schemeClr>
                </a:solidFill>
                <a:latin typeface="Arial" panose="020B0604020202020204" pitchFamily="34" charset="0"/>
                <a:cs typeface="Arial" panose="020B0604020202020204" pitchFamily="34" charset="0"/>
              </a:rPr>
              <a:t>  </a:t>
            </a:r>
            <a:r>
              <a:rPr lang="en-US" b="1"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B65E9E6-C0BA-4C5B-90EF-2992D5BAE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9787382"/>
      </p:ext>
    </p:extLst>
  </p:cSld>
  <p:clrMapOvr>
    <a:masterClrMapping/>
  </p:clrMapOvr>
  <mc:AlternateContent xmlns:mc="http://schemas.openxmlformats.org/markup-compatibility/2006" xmlns:p14="http://schemas.microsoft.com/office/powerpoint/2010/main">
    <mc:Choice Requires="p14">
      <p:transition spd="slow" p14:dur="2000" advTm="21738"/>
    </mc:Choice>
    <mc:Fallback xmlns="">
      <p:transition spd="slow" advTm="2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DE182E-D292-AB95-83D0-04BD8569DE39}"/>
              </a:ext>
            </a:extLst>
          </p:cNvPr>
          <p:cNvSpPr>
            <a:spLocks noGrp="1"/>
          </p:cNvSpPr>
          <p:nvPr>
            <p:ph type="ftr" sz="quarter" idx="11"/>
          </p:nvPr>
        </p:nvSpPr>
        <p:spPr>
          <a:xfrm>
            <a:off x="4038600" y="6443902"/>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714DF815-6DA5-9B7F-3A0A-831C7326E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65720A26-8C42-3C78-81F9-131A033E730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9938654-2DF4-46E2-8690-E62CA4208DA2}"/>
              </a:ext>
            </a:extLst>
          </p:cNvPr>
          <p:cNvSpPr>
            <a:spLocks noGrp="1"/>
          </p:cNvSpPr>
          <p:nvPr>
            <p:ph type="title"/>
          </p:nvPr>
        </p:nvSpPr>
        <p:spPr>
          <a:xfrm>
            <a:off x="3337456" y="412028"/>
            <a:ext cx="8272794" cy="1043547"/>
          </a:xfrm>
        </p:spPr>
        <p:txBody>
          <a:bodyPr anchor="ctr">
            <a:normAutofit fontScale="90000"/>
          </a:bodyPr>
          <a:lstStyle/>
          <a:p>
            <a:pPr algn="ctr">
              <a:spcBef>
                <a:spcPts val="600"/>
              </a:spcBef>
              <a:spcAft>
                <a:spcPts val="600"/>
              </a:spcAft>
            </a:pPr>
            <a:r>
              <a:rPr lang="en-US" sz="2800" dirty="0">
                <a:solidFill>
                  <a:schemeClr val="accent1">
                    <a:lumMod val="75000"/>
                  </a:schemeClr>
                </a:solidFill>
                <a:latin typeface="Arial" panose="020B0604020202020204" pitchFamily="34" charset="0"/>
                <a:cs typeface="Arial" panose="020B0604020202020204" pitchFamily="34" charset="0"/>
              </a:rPr>
              <a:t>Mapping Requirements for Streamlined Expedited Release (SER) and Expedited Release (ER):</a:t>
            </a:r>
            <a:br>
              <a:rPr lang="en-US" sz="2800" dirty="0">
                <a:solidFill>
                  <a:schemeClr val="accent1">
                    <a:lumMod val="75000"/>
                  </a:schemeClr>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SER 16 TAC § 24.245(h)  |  ER 16 TAC § 24.245(f)</a:t>
            </a:r>
          </a:p>
        </p:txBody>
      </p:sp>
      <p:sp>
        <p:nvSpPr>
          <p:cNvPr id="10" name="Content Placeholder 4">
            <a:extLst>
              <a:ext uri="{FF2B5EF4-FFF2-40B4-BE49-F238E27FC236}">
                <a16:creationId xmlns:a16="http://schemas.microsoft.com/office/drawing/2014/main" id="{E9DBC771-BCDE-4BAB-AA84-879AE2B1163E}"/>
              </a:ext>
            </a:extLst>
          </p:cNvPr>
          <p:cNvSpPr txBox="1">
            <a:spLocks/>
          </p:cNvSpPr>
          <p:nvPr/>
        </p:nvSpPr>
        <p:spPr>
          <a:xfrm>
            <a:off x="3466009" y="1613235"/>
            <a:ext cx="8272794" cy="4720054"/>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71500" indent="-458788">
              <a:lnSpc>
                <a:spcPct val="120000"/>
              </a:lnSpc>
              <a:buFont typeface="Arial" panose="020B0604020202020204" pitchFamily="34" charset="0"/>
              <a:buChar char="•"/>
            </a:pPr>
            <a:r>
              <a:rPr lang="en-US" sz="4000" dirty="0">
                <a:solidFill>
                  <a:schemeClr val="accent1">
                    <a:lumMod val="75000"/>
                  </a:schemeClr>
                </a:solidFill>
                <a:latin typeface="Arial" panose="020B0604020202020204" pitchFamily="34" charset="0"/>
                <a:cs typeface="Arial" panose="020B0604020202020204" pitchFamily="34" charset="0"/>
              </a:rPr>
              <a:t>General location map</a:t>
            </a:r>
            <a:r>
              <a:rPr lang="en-US" sz="4000" dirty="0">
                <a:solidFill>
                  <a:schemeClr val="accent1">
                    <a:lumMod val="50000"/>
                  </a:schemeClr>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identifying the </a:t>
            </a:r>
            <a:r>
              <a:rPr lang="en-US" sz="4000" i="1" dirty="0">
                <a:solidFill>
                  <a:schemeClr val="tx1"/>
                </a:solidFill>
                <a:latin typeface="Arial" panose="020B0604020202020204" pitchFamily="34" charset="0"/>
                <a:cs typeface="Arial" panose="020B0604020202020204" pitchFamily="34" charset="0"/>
              </a:rPr>
              <a:t>tract of land</a:t>
            </a:r>
            <a:r>
              <a:rPr lang="en-US" sz="4000" dirty="0">
                <a:solidFill>
                  <a:schemeClr val="tx1"/>
                </a:solidFill>
                <a:latin typeface="Arial" panose="020B0604020202020204" pitchFamily="34" charset="0"/>
                <a:cs typeface="Arial" panose="020B0604020202020204" pitchFamily="34" charset="0"/>
              </a:rPr>
              <a:t>, in reference to the nearest county boundary, city, or town.</a:t>
            </a:r>
          </a:p>
          <a:p>
            <a:pPr marL="171450" indent="-171450">
              <a:buFont typeface="Arial" panose="020B0604020202020204" pitchFamily="34" charset="0"/>
              <a:buChar char="•"/>
            </a:pPr>
            <a:endParaRPr lang="en-US" sz="1100" dirty="0">
              <a:solidFill>
                <a:schemeClr val="tx1"/>
              </a:solidFill>
              <a:latin typeface="Arial" panose="020B0604020202020204" pitchFamily="34" charset="0"/>
              <a:cs typeface="Arial" panose="020B0604020202020204" pitchFamily="34" charset="0"/>
            </a:endParaRPr>
          </a:p>
          <a:p>
            <a:pPr marL="571500" indent="-458788">
              <a:lnSpc>
                <a:spcPct val="120000"/>
              </a:lnSpc>
              <a:buFont typeface="Arial" panose="020B0604020202020204" pitchFamily="34" charset="0"/>
              <a:buChar char="•"/>
            </a:pPr>
            <a:r>
              <a:rPr lang="en-US" sz="4000" dirty="0">
                <a:solidFill>
                  <a:schemeClr val="accent1">
                    <a:lumMod val="75000"/>
                  </a:schemeClr>
                </a:solidFill>
                <a:latin typeface="Arial" panose="020B0604020202020204" pitchFamily="34" charset="0"/>
                <a:cs typeface="Arial" panose="020B0604020202020204" pitchFamily="34" charset="0"/>
              </a:rPr>
              <a:t>Detailed map</a:t>
            </a:r>
            <a:r>
              <a:rPr lang="en-US" sz="4000" dirty="0">
                <a:solidFill>
                  <a:schemeClr val="accent1">
                    <a:lumMod val="50000"/>
                  </a:schemeClr>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identifying</a:t>
            </a:r>
            <a:r>
              <a:rPr lang="en-US" sz="4000" dirty="0">
                <a:solidFill>
                  <a:schemeClr val="accent1">
                    <a:lumMod val="50000"/>
                  </a:schemeClr>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the </a:t>
            </a:r>
            <a:r>
              <a:rPr lang="en-US" sz="4000" i="1" dirty="0">
                <a:solidFill>
                  <a:schemeClr val="tx1"/>
                </a:solidFill>
                <a:latin typeface="Arial" panose="020B0604020202020204" pitchFamily="34" charset="0"/>
                <a:cs typeface="Arial" panose="020B0604020202020204" pitchFamily="34" charset="0"/>
              </a:rPr>
              <a:t>tract of land</a:t>
            </a:r>
            <a:r>
              <a:rPr lang="en-US" sz="4000" dirty="0">
                <a:solidFill>
                  <a:schemeClr val="tx1"/>
                </a:solidFill>
                <a:latin typeface="Arial" panose="020B0604020202020204" pitchFamily="34" charset="0"/>
                <a:cs typeface="Arial" panose="020B0604020202020204" pitchFamily="34" charset="0"/>
              </a:rPr>
              <a:t>, in reference to verifiable man-made and natural landmarks, such as roads, rivers, and railroads.</a:t>
            </a:r>
          </a:p>
          <a:p>
            <a:pPr marL="171450" indent="-171450">
              <a:lnSpc>
                <a:spcPct val="120000"/>
              </a:lnSpc>
              <a:buFont typeface="Arial" panose="020B0604020202020204" pitchFamily="34" charset="0"/>
              <a:buChar char="•"/>
            </a:pPr>
            <a:endParaRPr lang="en-US" sz="1100" dirty="0">
              <a:solidFill>
                <a:schemeClr val="tx1"/>
              </a:solidFill>
              <a:latin typeface="Arial" panose="020B0604020202020204" pitchFamily="34" charset="0"/>
              <a:cs typeface="Arial" panose="020B0604020202020204" pitchFamily="34" charset="0"/>
            </a:endParaRPr>
          </a:p>
          <a:p>
            <a:pPr marL="571500" indent="-458788">
              <a:lnSpc>
                <a:spcPct val="120000"/>
              </a:lnSpc>
              <a:buFont typeface="Arial" panose="020B0604020202020204" pitchFamily="34" charset="0"/>
              <a:buChar char="•"/>
            </a:pPr>
            <a:r>
              <a:rPr lang="en-US" sz="4000" dirty="0">
                <a:solidFill>
                  <a:schemeClr val="accent1">
                    <a:lumMod val="75000"/>
                  </a:schemeClr>
                </a:solidFill>
                <a:latin typeface="Arial" panose="020B0604020202020204" pitchFamily="34" charset="0"/>
                <a:cs typeface="Arial" panose="020B0604020202020204" pitchFamily="34" charset="0"/>
              </a:rPr>
              <a:t>Digital mapping data</a:t>
            </a:r>
            <a:r>
              <a:rPr lang="en-US" sz="4000" dirty="0">
                <a:solidFill>
                  <a:schemeClr val="accent1">
                    <a:lumMod val="50000"/>
                  </a:schemeClr>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for the </a:t>
            </a:r>
            <a:r>
              <a:rPr lang="en-US" sz="4000" i="1" dirty="0">
                <a:solidFill>
                  <a:schemeClr val="tx1"/>
                </a:solidFill>
                <a:latin typeface="Arial" panose="020B0604020202020204" pitchFamily="34" charset="0"/>
                <a:cs typeface="Arial" panose="020B0604020202020204" pitchFamily="34" charset="0"/>
              </a:rPr>
              <a:t>tract of land </a:t>
            </a:r>
            <a:r>
              <a:rPr lang="en-US" sz="4000" dirty="0">
                <a:solidFill>
                  <a:schemeClr val="tx1"/>
                </a:solidFill>
                <a:latin typeface="Arial" panose="020B0604020202020204" pitchFamily="34" charset="0"/>
                <a:cs typeface="Arial" panose="020B0604020202020204" pitchFamily="34" charset="0"/>
              </a:rPr>
              <a:t>must be provided as a single continuous polygon record that is georeferenced in a shapefile format.</a:t>
            </a:r>
          </a:p>
        </p:txBody>
      </p:sp>
      <p:sp>
        <p:nvSpPr>
          <p:cNvPr id="2" name="TextBox 1">
            <a:extLst>
              <a:ext uri="{FF2B5EF4-FFF2-40B4-BE49-F238E27FC236}">
                <a16:creationId xmlns:a16="http://schemas.microsoft.com/office/drawing/2014/main" id="{50BEEF0D-59C2-4EB2-BAA3-73E9F6C3A0DF}"/>
              </a:ext>
            </a:extLst>
          </p:cNvPr>
          <p:cNvSpPr txBox="1"/>
          <p:nvPr/>
        </p:nvSpPr>
        <p:spPr>
          <a:xfrm>
            <a:off x="233238" y="496550"/>
            <a:ext cx="3017520"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Mapping</a:t>
            </a:r>
            <a:r>
              <a:rPr lang="en-US" sz="900" b="1" dirty="0">
                <a:solidFill>
                  <a:schemeClr val="accent1">
                    <a:lumMod val="75000"/>
                  </a:schemeClr>
                </a:solidFill>
                <a:latin typeface="Arial" panose="020B0604020202020204" pitchFamily="34" charset="0"/>
                <a:cs typeface="Arial" panose="020B0604020202020204" pitchFamily="34" charset="0"/>
              </a:rPr>
              <a:t>  </a:t>
            </a:r>
            <a:r>
              <a:rPr lang="en-US" b="1"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C9852E17-30A8-93AD-88B5-A757117EC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5738139"/>
      </p:ext>
    </p:extLst>
  </p:cSld>
  <p:clrMapOvr>
    <a:masterClrMapping/>
  </p:clrMapOvr>
  <mc:AlternateContent xmlns:mc="http://schemas.openxmlformats.org/markup-compatibility/2006" xmlns:p14="http://schemas.microsoft.com/office/powerpoint/2010/main">
    <mc:Choice Requires="p14">
      <p:transition spd="slow" p14:dur="2000" advTm="33229"/>
    </mc:Choice>
    <mc:Fallback xmlns="">
      <p:transition spd="slow" advTm="3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3553107" y="571177"/>
            <a:ext cx="8638893" cy="4061783"/>
          </a:xfrm>
        </p:spPr>
        <p:txBody>
          <a:bodyPr>
            <a:noAutofit/>
          </a:bodyPr>
          <a:lstStyle/>
          <a:p>
            <a:pPr marL="457200" indent="-457200">
              <a:lnSpc>
                <a:spcPct val="107000"/>
              </a:lnSpc>
              <a:spcBef>
                <a:spcPts val="0"/>
              </a:spcBef>
              <a:buFont typeface="Arial" panose="020B0604020202020204" pitchFamily="34" charset="0"/>
              <a:buChar char="•"/>
            </a:pP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maps filed must accurately identify the location of the requested area in reference to verifiable man-made and natural landmarks.</a:t>
            </a:r>
          </a:p>
          <a:p>
            <a:pPr marL="457200" indent="-457200">
              <a:lnSpc>
                <a:spcPct val="107000"/>
              </a:lnSpc>
              <a:spcBef>
                <a:spcPts val="0"/>
              </a:spcBef>
              <a:buFont typeface="Arial" panose="020B0604020202020204" pitchFamily="34" charset="0"/>
              <a:buChar char="•"/>
            </a:pP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Maps must include a title, legend, north arrow and scale bar.</a:t>
            </a:r>
          </a:p>
          <a:p>
            <a:pPr>
              <a:lnSpc>
                <a:spcPct val="107000"/>
              </a:lnSpc>
              <a:spcBef>
                <a:spcPts val="0"/>
              </a:spcBef>
            </a:pP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The requested area identified on the maps and the shapefile must identify the same boundary</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Bef>
                <a:spcPts val="0"/>
              </a:spcBef>
            </a:pP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3600" dirty="0">
              <a:solidFill>
                <a:schemeClr val="tx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ADE37E-8CE0-C815-FCE0-A776FE0D2073}"/>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A69D94E5-C35F-97A4-22DE-DA913829D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40752"/>
      </p:ext>
    </p:extLst>
  </p:cSld>
  <p:clrMapOvr>
    <a:masterClrMapping/>
  </p:clrMapOvr>
  <mc:AlternateContent xmlns:mc="http://schemas.openxmlformats.org/markup-compatibility/2006" xmlns:p14="http://schemas.microsoft.com/office/powerpoint/2010/main">
    <mc:Choice Requires="p14">
      <p:transition spd="slow" p14:dur="2000" advTm="38854"/>
    </mc:Choice>
    <mc:Fallback xmlns="">
      <p:transition spd="slow" advTm="3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3561814" y="576444"/>
            <a:ext cx="8079377" cy="4716379"/>
          </a:xfrm>
        </p:spPr>
        <p:txBody>
          <a:bodyPr>
            <a:noAutofit/>
          </a:bodyPr>
          <a:lstStyle/>
          <a:p>
            <a:pPr>
              <a:lnSpc>
                <a:spcPct val="107000"/>
              </a:lnSpc>
              <a:spcBef>
                <a:spcPts val="0"/>
              </a:spcBef>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For notice purposes:</a:t>
            </a: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Requested water and sewer areas must be shown on separate maps if the boundaries for each are different.</a:t>
            </a:r>
          </a:p>
          <a:p>
            <a:pPr>
              <a:lnSpc>
                <a:spcPct val="107000"/>
              </a:lnSpc>
              <a:spcBef>
                <a:spcPts val="0"/>
              </a:spcBef>
            </a:pP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Map layouts should be either 8.5 x 11 inches or 11 x 17 inches.</a:t>
            </a:r>
          </a:p>
          <a:p>
            <a:pPr>
              <a:lnSpc>
                <a:spcPct val="107000"/>
              </a:lnSpc>
              <a:spcBef>
                <a:spcPts val="0"/>
              </a:spcBef>
            </a:pP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Do not include surrounding CCN boundaries on maps.</a:t>
            </a:r>
          </a:p>
          <a:p>
            <a:pPr marL="457200" indent="-457200">
              <a:lnSpc>
                <a:spcPct val="107000"/>
              </a:lnSpc>
              <a:spcBef>
                <a:spcPts val="0"/>
              </a:spcBef>
              <a:buFont typeface="Arial" panose="020B0604020202020204" pitchFamily="34" charset="0"/>
              <a:buChar char="•"/>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3600" dirty="0">
              <a:solidFill>
                <a:schemeClr val="tx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Public Utility Commission of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9C7EB8E-A750-F0BA-C3A3-F5CDE81B07C8}"/>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7D775AE-7F30-474B-F8E6-3ABF550799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6672711"/>
      </p:ext>
    </p:extLst>
  </p:cSld>
  <p:clrMapOvr>
    <a:masterClrMapping/>
  </p:clrMapOvr>
  <mc:AlternateContent xmlns:mc="http://schemas.openxmlformats.org/markup-compatibility/2006" xmlns:p14="http://schemas.microsoft.com/office/powerpoint/2010/main">
    <mc:Choice Requires="p14">
      <p:transition spd="slow" p14:dur="2000" advTm="25741"/>
    </mc:Choice>
    <mc:Fallback xmlns="">
      <p:transition spd="slow" advTm="2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3557063" y="576446"/>
            <a:ext cx="8312722" cy="2898256"/>
          </a:xfrm>
        </p:spPr>
        <p:txBody>
          <a:bodyPr>
            <a:noAutofit/>
          </a:bodyPr>
          <a:lstStyle/>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The outer boundary of the requested area must not be obstructed.</a:t>
            </a:r>
          </a:p>
          <a:p>
            <a:pPr>
              <a:lnSpc>
                <a:spcPct val="107000"/>
              </a:lnSpc>
              <a:spcBef>
                <a:spcPts val="0"/>
              </a:spcBef>
            </a:pPr>
            <a:endParaRPr 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Verifiable man-made and natural landmarks, including their labels, must not be obstructed.</a:t>
            </a:r>
          </a:p>
          <a:p>
            <a:pPr marL="457200" indent="-457200">
              <a:lnSpc>
                <a:spcPct val="107000"/>
              </a:lnSpc>
              <a:spcBef>
                <a:spcPts val="0"/>
              </a:spcBef>
              <a:buFont typeface="Arial" panose="020B0604020202020204" pitchFamily="34" charset="0"/>
              <a:buChar char="•"/>
            </a:pPr>
            <a:endParaRPr lang="en-US"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3600" dirty="0">
              <a:solidFill>
                <a:schemeClr val="tx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Public Utility Commission of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443502E-BAE4-D364-77F8-718B7AC6146D}"/>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EA39C63-D2B9-58FE-3223-563A68275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1378614"/>
      </p:ext>
    </p:extLst>
  </p:cSld>
  <p:clrMapOvr>
    <a:masterClrMapping/>
  </p:clrMapOvr>
  <mc:AlternateContent xmlns:mc="http://schemas.openxmlformats.org/markup-compatibility/2006" xmlns:p14="http://schemas.microsoft.com/office/powerpoint/2010/main">
    <mc:Choice Requires="p14">
      <p:transition spd="slow" p14:dur="2000" advTm="13464"/>
    </mc:Choice>
    <mc:Fallback xmlns="">
      <p:transition spd="slow" advTm="1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11876"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3">
            <a:extLst>
              <a:ext uri="{FF2B5EF4-FFF2-40B4-BE49-F238E27FC236}">
                <a16:creationId xmlns:a16="http://schemas.microsoft.com/office/drawing/2014/main" id="{F3F2E4FB-E1B3-4AA2-8A6A-AEB573E58ED1}"/>
              </a:ext>
            </a:extLst>
          </p:cNvPr>
          <p:cNvSpPr txBox="1">
            <a:spLocks/>
          </p:cNvSpPr>
          <p:nvPr/>
        </p:nvSpPr>
        <p:spPr>
          <a:xfrm>
            <a:off x="4084048" y="6508702"/>
            <a:ext cx="341476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latin typeface="Calibri" panose="020F0502020204030204"/>
            </a:endParaRPr>
          </a:p>
          <a:p>
            <a:pPr>
              <a:defRPr/>
            </a:pPr>
            <a:r>
              <a:rPr lang="en-US" dirty="0">
                <a:solidFill>
                  <a:prstClr val="black">
                    <a:tint val="75000"/>
                  </a:prstClr>
                </a:solidFill>
                <a:latin typeface="Calibri" panose="020F0502020204030204"/>
              </a:rPr>
              <a:t>Public Utility Commission of Texas</a:t>
            </a:r>
          </a:p>
          <a:p>
            <a:pPr>
              <a:defRPr/>
            </a:pPr>
            <a:endParaRPr lang="en-US" dirty="0">
              <a:solidFill>
                <a:prstClr val="black">
                  <a:tint val="75000"/>
                </a:prstClr>
              </a:solidFill>
              <a:latin typeface="Calibri" panose="020F0502020204030204"/>
            </a:endParaRPr>
          </a:p>
        </p:txBody>
      </p:sp>
      <p:grpSp>
        <p:nvGrpSpPr>
          <p:cNvPr id="19" name="Group 18">
            <a:extLst>
              <a:ext uri="{FF2B5EF4-FFF2-40B4-BE49-F238E27FC236}">
                <a16:creationId xmlns:a16="http://schemas.microsoft.com/office/drawing/2014/main" id="{66F6684B-ABDE-6519-7643-1DF6CB28FAEE}"/>
              </a:ext>
            </a:extLst>
          </p:cNvPr>
          <p:cNvGrpSpPr/>
          <p:nvPr/>
        </p:nvGrpSpPr>
        <p:grpSpPr>
          <a:xfrm>
            <a:off x="3192758" y="172230"/>
            <a:ext cx="5814874" cy="6228570"/>
            <a:chOff x="3187083" y="273830"/>
            <a:chExt cx="5814874" cy="6228570"/>
          </a:xfrm>
        </p:grpSpPr>
        <p:pic>
          <p:nvPicPr>
            <p:cNvPr id="10" name="Picture 9" descr="Diagram, map&#10;&#10;Description automatically generated">
              <a:extLst>
                <a:ext uri="{FF2B5EF4-FFF2-40B4-BE49-F238E27FC236}">
                  <a16:creationId xmlns:a16="http://schemas.microsoft.com/office/drawing/2014/main" id="{D73711E5-D559-310D-3D5A-01F9C8A51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407" y="289657"/>
              <a:ext cx="5601185" cy="6203218"/>
            </a:xfrm>
            <a:prstGeom prst="rect">
              <a:avLst/>
            </a:prstGeom>
          </p:spPr>
        </p:pic>
        <p:cxnSp>
          <p:nvCxnSpPr>
            <p:cNvPr id="13" name="Straight Arrow Connector 12">
              <a:extLst>
                <a:ext uri="{FF2B5EF4-FFF2-40B4-BE49-F238E27FC236}">
                  <a16:creationId xmlns:a16="http://schemas.microsoft.com/office/drawing/2014/main" id="{1B5DF6B4-895A-44B6-AED0-16FEC4BDB9E1}"/>
                </a:ext>
              </a:extLst>
            </p:cNvPr>
            <p:cNvCxnSpPr>
              <a:cxnSpLocks/>
            </p:cNvCxnSpPr>
            <p:nvPr/>
          </p:nvCxnSpPr>
          <p:spPr>
            <a:xfrm flipH="1">
              <a:off x="6120281" y="2432482"/>
              <a:ext cx="431439" cy="54988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6FDA1D89-50A7-4E45-A949-B40DEE6125A0}"/>
                </a:ext>
              </a:extLst>
            </p:cNvPr>
            <p:cNvSpPr txBox="1"/>
            <p:nvPr/>
          </p:nvSpPr>
          <p:spPr>
            <a:xfrm>
              <a:off x="6462688" y="1802546"/>
              <a:ext cx="1266208" cy="738664"/>
            </a:xfrm>
            <a:prstGeom prst="rect">
              <a:avLst/>
            </a:prstGeom>
            <a:noFill/>
          </p:spPr>
          <p:txBody>
            <a:bodyPr wrap="square" rtlCol="0">
              <a:spAutoFit/>
            </a:bodyPr>
            <a:lstStyle/>
            <a:p>
              <a:r>
                <a:rPr lang="en-US" sz="1400" b="1" dirty="0"/>
                <a:t>Requested Area Not Obstructed</a:t>
              </a:r>
            </a:p>
          </p:txBody>
        </p:sp>
        <p:sp>
          <p:nvSpPr>
            <p:cNvPr id="15" name="Oval 14">
              <a:extLst>
                <a:ext uri="{FF2B5EF4-FFF2-40B4-BE49-F238E27FC236}">
                  <a16:creationId xmlns:a16="http://schemas.microsoft.com/office/drawing/2014/main" id="{8BD6283F-C92A-4E46-8F5D-862665BDF71C}"/>
                </a:ext>
              </a:extLst>
            </p:cNvPr>
            <p:cNvSpPr/>
            <p:nvPr/>
          </p:nvSpPr>
          <p:spPr>
            <a:xfrm>
              <a:off x="4017754" y="2826189"/>
              <a:ext cx="668454" cy="2806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95BDABF6-6723-4CBD-A725-DCE7CA2BD12F}"/>
                </a:ext>
              </a:extLst>
            </p:cNvPr>
            <p:cNvCxnSpPr>
              <a:cxnSpLocks/>
            </p:cNvCxnSpPr>
            <p:nvPr/>
          </p:nvCxnSpPr>
          <p:spPr>
            <a:xfrm flipH="1" flipV="1">
              <a:off x="4804397" y="4742383"/>
              <a:ext cx="211012" cy="28907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6337F683-CC5F-470F-A15E-50E8A8464B5C}"/>
                </a:ext>
              </a:extLst>
            </p:cNvPr>
            <p:cNvSpPr txBox="1"/>
            <p:nvPr/>
          </p:nvSpPr>
          <p:spPr>
            <a:xfrm>
              <a:off x="4915997" y="4980710"/>
              <a:ext cx="648540" cy="523220"/>
            </a:xfrm>
            <a:prstGeom prst="rect">
              <a:avLst/>
            </a:prstGeom>
            <a:noFill/>
          </p:spPr>
          <p:txBody>
            <a:bodyPr wrap="square" rtlCol="0">
              <a:spAutoFit/>
            </a:bodyPr>
            <a:lstStyle/>
            <a:p>
              <a:r>
                <a:rPr lang="en-US" sz="1400" b="1" dirty="0"/>
                <a:t>Layer Order</a:t>
              </a:r>
            </a:p>
          </p:txBody>
        </p:sp>
        <p:sp>
          <p:nvSpPr>
            <p:cNvPr id="25" name="Oval 24">
              <a:extLst>
                <a:ext uri="{FF2B5EF4-FFF2-40B4-BE49-F238E27FC236}">
                  <a16:creationId xmlns:a16="http://schemas.microsoft.com/office/drawing/2014/main" id="{D6A180FE-C066-4A8C-86AA-276EDF4262B7}"/>
                </a:ext>
              </a:extLst>
            </p:cNvPr>
            <p:cNvSpPr/>
            <p:nvPr/>
          </p:nvSpPr>
          <p:spPr>
            <a:xfrm>
              <a:off x="4868266" y="1864311"/>
              <a:ext cx="294286" cy="384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93B4F6-2A61-4143-83DA-0B681223B4D8}"/>
                </a:ext>
              </a:extLst>
            </p:cNvPr>
            <p:cNvSpPr/>
            <p:nvPr/>
          </p:nvSpPr>
          <p:spPr>
            <a:xfrm>
              <a:off x="3187083" y="273830"/>
              <a:ext cx="5814874" cy="62285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1">
            <a:hlinkClick r:id="" action="ppaction://media"/>
            <a:extLst>
              <a:ext uri="{FF2B5EF4-FFF2-40B4-BE49-F238E27FC236}">
                <a16:creationId xmlns:a16="http://schemas.microsoft.com/office/drawing/2014/main" id="{CD057D08-8C9B-56D0-2EDE-553A976416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463964"/>
      </p:ext>
    </p:extLst>
  </p:cSld>
  <p:clrMapOvr>
    <a:masterClrMapping/>
  </p:clrMapOvr>
  <mc:AlternateContent xmlns:mc="http://schemas.openxmlformats.org/markup-compatibility/2006" xmlns:p14="http://schemas.microsoft.com/office/powerpoint/2010/main">
    <mc:Choice Requires="p14">
      <p:transition spd="slow" p14:dur="2000" advTm="23015"/>
    </mc:Choice>
    <mc:Fallback xmlns="">
      <p:transition spd="slow" advTm="2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0DE67A5-7395-460F-D9D5-74805FCE6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105" y="5729034"/>
            <a:ext cx="944266" cy="978408"/>
          </a:xfrm>
          <a:prstGeom prst="rect">
            <a:avLst/>
          </a:prstGeom>
        </p:spPr>
      </p:pic>
      <p:sp>
        <p:nvSpPr>
          <p:cNvPr id="8" name="Rectangle 7">
            <a:extLst>
              <a:ext uri="{FF2B5EF4-FFF2-40B4-BE49-F238E27FC236}">
                <a16:creationId xmlns:a16="http://schemas.microsoft.com/office/drawing/2014/main" id="{00CE92AB-5AE3-EF3F-C9BF-D21C8ABF4004}"/>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6803A0BF-882F-57D1-DC26-C3089E09E9DB}"/>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sp>
        <p:nvSpPr>
          <p:cNvPr id="3" name="Title 1">
            <a:extLst>
              <a:ext uri="{FF2B5EF4-FFF2-40B4-BE49-F238E27FC236}">
                <a16:creationId xmlns:a16="http://schemas.microsoft.com/office/drawing/2014/main" id="{96F101C6-3241-8AD9-B414-D745DE2001B3}"/>
              </a:ext>
            </a:extLst>
          </p:cNvPr>
          <p:cNvSpPr txBox="1">
            <a:spLocks/>
          </p:cNvSpPr>
          <p:nvPr/>
        </p:nvSpPr>
        <p:spPr>
          <a:xfrm>
            <a:off x="333668" y="0"/>
            <a:ext cx="11548610" cy="1195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accent1">
                    <a:lumMod val="75000"/>
                  </a:schemeClr>
                </a:solidFill>
                <a:latin typeface="Arial" panose="020B0604020202020204" pitchFamily="34" charset="0"/>
                <a:cs typeface="Arial" panose="020B0604020202020204" pitchFamily="34" charset="0"/>
              </a:rPr>
              <a:t>Preface</a:t>
            </a:r>
          </a:p>
        </p:txBody>
      </p:sp>
      <p:sp>
        <p:nvSpPr>
          <p:cNvPr id="4" name="TextBox 3">
            <a:extLst>
              <a:ext uri="{FF2B5EF4-FFF2-40B4-BE49-F238E27FC236}">
                <a16:creationId xmlns:a16="http://schemas.microsoft.com/office/drawing/2014/main" id="{F8C70548-6259-F5C9-3D9B-F2B1E33A4226}"/>
              </a:ext>
            </a:extLst>
          </p:cNvPr>
          <p:cNvSpPr txBox="1"/>
          <p:nvPr/>
        </p:nvSpPr>
        <p:spPr>
          <a:xfrm>
            <a:off x="1103498" y="1611091"/>
            <a:ext cx="10008951" cy="3785652"/>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Team – Applicant, attorney, engineer, mapping professional</a:t>
            </a:r>
          </a:p>
          <a:p>
            <a:pPr marL="285750" indent="-285750">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Team members work together</a:t>
            </a:r>
          </a:p>
          <a:p>
            <a:pPr marL="285750" indent="-285750">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Resources and guidelines will help the mapping professional meet mapping requirements to create mapping information</a:t>
            </a:r>
          </a:p>
        </p:txBody>
      </p:sp>
      <p:pic>
        <p:nvPicPr>
          <p:cNvPr id="6" name="Audio 5">
            <a:hlinkClick r:id="" action="ppaction://media"/>
            <a:extLst>
              <a:ext uri="{FF2B5EF4-FFF2-40B4-BE49-F238E27FC236}">
                <a16:creationId xmlns:a16="http://schemas.microsoft.com/office/drawing/2014/main" id="{E0C1AC59-1AC0-965F-12E4-8DD8BF258C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5625099"/>
      </p:ext>
    </p:extLst>
  </p:cSld>
  <p:clrMapOvr>
    <a:masterClrMapping/>
  </p:clrMapOvr>
  <mc:AlternateContent xmlns:mc="http://schemas.openxmlformats.org/markup-compatibility/2006" xmlns:p14="http://schemas.microsoft.com/office/powerpoint/2010/main">
    <mc:Choice Requires="p14">
      <p:transition spd="slow" p14:dur="2000" advTm="27641"/>
    </mc:Choice>
    <mc:Fallback xmlns="">
      <p:transition spd="slow" advTm="2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Public Utility Commission of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AEB8B8B-991C-B65F-62E7-19C203CAC613}"/>
              </a:ext>
            </a:extLst>
          </p:cNvPr>
          <p:cNvSpPr txBox="1"/>
          <p:nvPr/>
        </p:nvSpPr>
        <p:spPr>
          <a:xfrm>
            <a:off x="3527352" y="1239403"/>
            <a:ext cx="8328598" cy="437042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CCN Amendment Application (Amend)</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Sale, Transfer, or Merger (STM) Application (Straight)</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STM &amp; Amend Application</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Streamlined Expedited Release (SER) Petition</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Decertification Petition</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13.248 Petition</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13.255 Application</a:t>
            </a:r>
          </a:p>
          <a:p>
            <a:pPr marL="285750" indent="-285750">
              <a:spcBef>
                <a:spcPts val="1200"/>
              </a:spcBef>
              <a:buFont typeface="Arial" panose="020B0604020202020204" pitchFamily="34" charset="0"/>
              <a:buChar char="•"/>
            </a:pPr>
            <a:r>
              <a:rPr lang="en-US" sz="2600" dirty="0">
                <a:latin typeface="Arial" panose="020B0604020202020204" pitchFamily="34" charset="0"/>
                <a:cs typeface="Arial" panose="020B0604020202020204" pitchFamily="34" charset="0"/>
              </a:rPr>
              <a:t>Exempt Utility Registration Application</a:t>
            </a:r>
          </a:p>
        </p:txBody>
      </p:sp>
      <p:sp>
        <p:nvSpPr>
          <p:cNvPr id="3" name="TextBox 2">
            <a:extLst>
              <a:ext uri="{FF2B5EF4-FFF2-40B4-BE49-F238E27FC236}">
                <a16:creationId xmlns:a16="http://schemas.microsoft.com/office/drawing/2014/main" id="{2ABE526A-417A-B84B-E3EA-64597F8BCF51}"/>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60C8E1EF-AB8C-7C65-66EB-C98753802FE8}"/>
              </a:ext>
            </a:extLst>
          </p:cNvPr>
          <p:cNvSpPr>
            <a:spLocks noGrp="1"/>
          </p:cNvSpPr>
          <p:nvPr>
            <p:ph type="title"/>
          </p:nvPr>
        </p:nvSpPr>
        <p:spPr>
          <a:xfrm>
            <a:off x="3164609" y="300167"/>
            <a:ext cx="8820279" cy="974075"/>
          </a:xfrm>
        </p:spPr>
        <p:txBody>
          <a:bodyPr anchor="ctr">
            <a:noAutofit/>
          </a:bodyPr>
          <a:lstStyle/>
          <a:p>
            <a:pPr algn="ctr"/>
            <a:r>
              <a:rPr lang="en-US" sz="3400" dirty="0">
                <a:solidFill>
                  <a:schemeClr val="accent1">
                    <a:lumMod val="75000"/>
                  </a:schemeClr>
                </a:solidFill>
                <a:latin typeface="Arial" panose="020B0604020202020204" pitchFamily="34" charset="0"/>
                <a:cs typeface="Arial" panose="020B0604020202020204" pitchFamily="34" charset="0"/>
              </a:rPr>
              <a:t>Map Examples for Applications and Petitions</a:t>
            </a:r>
          </a:p>
        </p:txBody>
      </p:sp>
      <p:pic>
        <p:nvPicPr>
          <p:cNvPr id="2" name="Audio 1">
            <a:hlinkClick r:id="" action="ppaction://media"/>
            <a:extLst>
              <a:ext uri="{FF2B5EF4-FFF2-40B4-BE49-F238E27FC236}">
                <a16:creationId xmlns:a16="http://schemas.microsoft.com/office/drawing/2014/main" id="{69D54721-9C14-65B4-E3FD-2456DBEEA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7897671"/>
      </p:ext>
    </p:extLst>
  </p:cSld>
  <p:clrMapOvr>
    <a:masterClrMapping/>
  </p:clrMapOvr>
  <mc:AlternateContent xmlns:mc="http://schemas.openxmlformats.org/markup-compatibility/2006" xmlns:p14="http://schemas.microsoft.com/office/powerpoint/2010/main">
    <mc:Choice Requires="p14">
      <p:transition spd="slow" p14:dur="2000" advTm="17525"/>
    </mc:Choice>
    <mc:Fallback xmlns="">
      <p:transition spd="slow" advTm="1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Public Utility Commission of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075F142-EE45-E255-38D9-F847DF7662DE}"/>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C27D1A5-D70D-1828-6121-7AB6E38E2D4E}"/>
              </a:ext>
            </a:extLst>
          </p:cNvPr>
          <p:cNvSpPr>
            <a:spLocks noGrp="1"/>
          </p:cNvSpPr>
          <p:nvPr>
            <p:ph type="title"/>
          </p:nvPr>
        </p:nvSpPr>
        <p:spPr>
          <a:xfrm>
            <a:off x="3269117" y="265331"/>
            <a:ext cx="8820279" cy="974075"/>
          </a:xfrm>
        </p:spPr>
        <p:txBody>
          <a:bodyPr anchor="ctr">
            <a:noAutofit/>
          </a:bodyPr>
          <a:lstStyle/>
          <a:p>
            <a:r>
              <a:rPr lang="en-US" sz="2800" dirty="0">
                <a:solidFill>
                  <a:schemeClr val="accent1">
                    <a:lumMod val="75000"/>
                  </a:schemeClr>
                </a:solidFill>
                <a:latin typeface="Arial" panose="020B0604020202020204" pitchFamily="34" charset="0"/>
                <a:cs typeface="Arial" panose="020B0604020202020204" pitchFamily="34" charset="0"/>
              </a:rPr>
              <a:t>CCN Mapping Guidance for Applications and Petitions </a:t>
            </a:r>
          </a:p>
        </p:txBody>
      </p:sp>
      <p:sp>
        <p:nvSpPr>
          <p:cNvPr id="11" name="TextBox 10">
            <a:extLst>
              <a:ext uri="{FF2B5EF4-FFF2-40B4-BE49-F238E27FC236}">
                <a16:creationId xmlns:a16="http://schemas.microsoft.com/office/drawing/2014/main" id="{338F38EF-017C-4D65-352F-67E876871989}"/>
              </a:ext>
            </a:extLst>
          </p:cNvPr>
          <p:cNvSpPr txBox="1"/>
          <p:nvPr/>
        </p:nvSpPr>
        <p:spPr>
          <a:xfrm>
            <a:off x="3546473" y="1132114"/>
            <a:ext cx="8175264" cy="1431161"/>
          </a:xfrm>
          <a:prstGeom prst="rect">
            <a:avLst/>
          </a:prstGeom>
          <a:noFill/>
        </p:spPr>
        <p:txBody>
          <a:bodyPr wrap="square" rtlCol="0">
            <a:spAutoFit/>
          </a:bodyPr>
          <a:lstStyle/>
          <a:p>
            <a:pPr marL="285750" indent="-285750">
              <a:buFont typeface="Arial" panose="020B0604020202020204" pitchFamily="34" charset="0"/>
              <a:buChar char="•"/>
            </a:pPr>
            <a:r>
              <a:rPr lang="en-US" sz="2500" dirty="0"/>
              <a:t>Key to Map Titles and Legends for General Location and </a:t>
            </a:r>
          </a:p>
          <a:p>
            <a:r>
              <a:rPr lang="en-US" sz="2500" dirty="0"/>
              <a:t>    Detailed Maps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500" dirty="0"/>
              <a:t>Mapping Guidance for a Streamlined Expedited Release</a:t>
            </a:r>
          </a:p>
        </p:txBody>
      </p:sp>
      <p:pic>
        <p:nvPicPr>
          <p:cNvPr id="5" name="Audio 4">
            <a:hlinkClick r:id="" action="ppaction://media"/>
            <a:extLst>
              <a:ext uri="{FF2B5EF4-FFF2-40B4-BE49-F238E27FC236}">
                <a16:creationId xmlns:a16="http://schemas.microsoft.com/office/drawing/2014/main" id="{8A024319-1B94-D235-AB29-31AE71E29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0802594"/>
      </p:ext>
    </p:extLst>
  </p:cSld>
  <p:clrMapOvr>
    <a:masterClrMapping/>
  </p:clrMapOvr>
  <mc:AlternateContent xmlns:mc="http://schemas.openxmlformats.org/markup-compatibility/2006" xmlns:p14="http://schemas.microsoft.com/office/powerpoint/2010/main">
    <mc:Choice Requires="p14">
      <p:transition spd="slow" p14:dur="2000" advTm="17179"/>
    </mc:Choice>
    <mc:Fallback xmlns="">
      <p:transition spd="slow" advTm="1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3741771" y="115307"/>
            <a:ext cx="7696407" cy="1496560"/>
          </a:xfrm>
        </p:spPr>
        <p:txBody>
          <a:bodyPr>
            <a:normAutofit/>
          </a:bodyPr>
          <a:lstStyle/>
          <a:p>
            <a:pPr algn="ctr"/>
            <a:r>
              <a:rPr lang="en-US" sz="3900" dirty="0">
                <a:solidFill>
                  <a:schemeClr val="accent1">
                    <a:lumMod val="75000"/>
                  </a:schemeClr>
                </a:solidFill>
                <a:latin typeface="Arial" panose="020B0604020202020204" pitchFamily="34" charset="0"/>
                <a:cs typeface="Arial" panose="020B0604020202020204" pitchFamily="34" charset="0"/>
              </a:rPr>
              <a:t>Downloadable Water and Sewer </a:t>
            </a:r>
            <a:br>
              <a:rPr lang="en-US" sz="3900" dirty="0">
                <a:solidFill>
                  <a:schemeClr val="accent1">
                    <a:lumMod val="75000"/>
                  </a:schemeClr>
                </a:solidFill>
                <a:latin typeface="Arial" panose="020B0604020202020204" pitchFamily="34" charset="0"/>
                <a:cs typeface="Arial" panose="020B0604020202020204" pitchFamily="34" charset="0"/>
              </a:rPr>
            </a:br>
            <a:r>
              <a:rPr lang="en-US" sz="3900" dirty="0">
                <a:solidFill>
                  <a:schemeClr val="accent1">
                    <a:lumMod val="75000"/>
                  </a:schemeClr>
                </a:solidFill>
                <a:latin typeface="Arial" panose="020B0604020202020204" pitchFamily="34" charset="0"/>
                <a:cs typeface="Arial" panose="020B0604020202020204" pitchFamily="34" charset="0"/>
              </a:rPr>
              <a:t>CCN Digital Mapping Data</a:t>
            </a:r>
          </a:p>
        </p:txBody>
      </p:sp>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838200" y="1197625"/>
            <a:ext cx="10515600" cy="5393820"/>
          </a:xfrm>
        </p:spPr>
        <p:txBody>
          <a:bodyPr>
            <a:noAutofit/>
          </a:bodyPr>
          <a:lstStyle/>
          <a:p>
            <a:pPr marL="342900" indent="-342900">
              <a:lnSpc>
                <a:spcPct val="107000"/>
              </a:lnSpc>
              <a:spcBef>
                <a:spcPts val="0"/>
              </a:spcBef>
              <a:buFont typeface="Symbol" panose="05050102010706020507" pitchFamily="18" charset="2"/>
              <a:buChar char=""/>
            </a:pP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endParaRPr lang="en-US" sz="10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96D481D-A2A0-36F0-4079-9D8B47673D68}"/>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AB55A600-E820-E3AC-10F8-0A094B964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958495BD-C0CE-053D-433F-80FB2414E73A}"/>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FA71289B-F6F5-4F95-821E-5F3EE6D3F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6796" y="1897166"/>
            <a:ext cx="8566357" cy="2613874"/>
          </a:xfrm>
          <a:prstGeom prst="rect">
            <a:avLst/>
          </a:prstGeom>
        </p:spPr>
      </p:pic>
      <p:sp>
        <p:nvSpPr>
          <p:cNvPr id="5" name="TextBox 4">
            <a:extLst>
              <a:ext uri="{FF2B5EF4-FFF2-40B4-BE49-F238E27FC236}">
                <a16:creationId xmlns:a16="http://schemas.microsoft.com/office/drawing/2014/main" id="{45F4801B-ABDE-2AE0-846C-EF8C3118DBCE}"/>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20FE0D9-19D3-FE2C-F258-FD80C8ADD4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2035478"/>
      </p:ext>
    </p:extLst>
  </p:cSld>
  <p:clrMapOvr>
    <a:masterClrMapping/>
  </p:clrMapOvr>
  <mc:AlternateContent xmlns:mc="http://schemas.openxmlformats.org/markup-compatibility/2006" xmlns:p14="http://schemas.microsoft.com/office/powerpoint/2010/main">
    <mc:Choice Requires="p14">
      <p:transition spd="slow" p14:dur="2000" advTm="52265"/>
    </mc:Choice>
    <mc:Fallback xmlns="">
      <p:transition spd="slow" advTm="5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3414199" y="205414"/>
            <a:ext cx="8081115" cy="915653"/>
          </a:xfrm>
        </p:spPr>
        <p:txBody>
          <a:bodyPr>
            <a:normAutofit/>
          </a:bodyPr>
          <a:lstStyle/>
          <a:p>
            <a:pPr algn="ctr"/>
            <a:r>
              <a:rPr lang="en-US" sz="3900" dirty="0">
                <a:solidFill>
                  <a:schemeClr val="accent1">
                    <a:lumMod val="75000"/>
                  </a:schemeClr>
                </a:solidFill>
                <a:latin typeface="Arial" panose="020B0604020202020204" pitchFamily="34" charset="0"/>
                <a:cs typeface="Arial" panose="020B0604020202020204" pitchFamily="34" charset="0"/>
              </a:rPr>
              <a:t>Downloadable GIS Map Templates</a:t>
            </a:r>
          </a:p>
        </p:txBody>
      </p:sp>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838200" y="1197625"/>
            <a:ext cx="10515600" cy="5393820"/>
          </a:xfrm>
        </p:spPr>
        <p:txBody>
          <a:bodyPr>
            <a:noAutofit/>
          </a:bodyPr>
          <a:lstStyle/>
          <a:p>
            <a:pPr marL="342900" indent="-342900">
              <a:lnSpc>
                <a:spcPct val="107000"/>
              </a:lnSpc>
              <a:spcBef>
                <a:spcPts val="0"/>
              </a:spcBef>
              <a:buFont typeface="Symbol" panose="05050102010706020507" pitchFamily="18" charset="2"/>
              <a:buChar char=""/>
            </a:pP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endParaRPr lang="en-US" sz="10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96D481D-A2A0-36F0-4079-9D8B47673D68}"/>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AB55A600-E820-E3AC-10F8-0A094B964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958495BD-C0CE-053D-433F-80FB2414E73A}"/>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40DC05-A3F8-3060-7C94-6003B70AF975}"/>
              </a:ext>
            </a:extLst>
          </p:cNvPr>
          <p:cNvSpPr txBox="1"/>
          <p:nvPr/>
        </p:nvSpPr>
        <p:spPr>
          <a:xfrm>
            <a:off x="3518270" y="1251855"/>
            <a:ext cx="8544560" cy="5170646"/>
          </a:xfrm>
          <a:prstGeom prst="rect">
            <a:avLst/>
          </a:prstGeom>
          <a:noFill/>
        </p:spPr>
        <p:txBody>
          <a:bodyPr wrap="square" rtlCol="0">
            <a:spAutoFit/>
          </a:bodyPr>
          <a:lstStyle/>
          <a:p>
            <a:pPr marL="0" marR="0">
              <a:spcBef>
                <a:spcPts val="0"/>
              </a:spcBef>
              <a:spcAft>
                <a:spcPts val="0"/>
              </a:spcAft>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Editable templates are available to help mapping professionals create required maps. Each version has a shapefile folder loaded with cities, counties, roads, railroads and hydrology data.</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ArcMap (10.8.2)</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ArcMap (10.0)</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ArcGIS Pro</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3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endParaRPr lang="en-US" sz="3000" dirty="0"/>
          </a:p>
        </p:txBody>
      </p:sp>
      <p:sp>
        <p:nvSpPr>
          <p:cNvPr id="5" name="TextBox 4">
            <a:extLst>
              <a:ext uri="{FF2B5EF4-FFF2-40B4-BE49-F238E27FC236}">
                <a16:creationId xmlns:a16="http://schemas.microsoft.com/office/drawing/2014/main" id="{74741FE2-5274-01EF-F393-B736915F2B2A}"/>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11" name="Picture 10" descr="A picture containing text, clipart, saw, gear&#10;&#10;Description automatically generated">
            <a:extLst>
              <a:ext uri="{FF2B5EF4-FFF2-40B4-BE49-F238E27FC236}">
                <a16:creationId xmlns:a16="http://schemas.microsoft.com/office/drawing/2014/main" id="{70AA462B-B63B-50DC-1DF4-B08288EB6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054" y="1021345"/>
            <a:ext cx="1223560" cy="866116"/>
          </a:xfrm>
          <a:prstGeom prst="rect">
            <a:avLst/>
          </a:prstGeom>
        </p:spPr>
      </p:pic>
      <p:pic>
        <p:nvPicPr>
          <p:cNvPr id="6" name="Audio 5">
            <a:hlinkClick r:id="" action="ppaction://media"/>
            <a:extLst>
              <a:ext uri="{FF2B5EF4-FFF2-40B4-BE49-F238E27FC236}">
                <a16:creationId xmlns:a16="http://schemas.microsoft.com/office/drawing/2014/main" id="{92DBF6CF-3D08-FA37-6AF4-9C8BFFAAE5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4112644"/>
      </p:ext>
    </p:extLst>
  </p:cSld>
  <p:clrMapOvr>
    <a:masterClrMapping/>
  </p:clrMapOvr>
  <mc:AlternateContent xmlns:mc="http://schemas.openxmlformats.org/markup-compatibility/2006" xmlns:p14="http://schemas.microsoft.com/office/powerpoint/2010/main">
    <mc:Choice Requires="p14">
      <p:transition spd="slow" p14:dur="2000" advTm="20831"/>
    </mc:Choice>
    <mc:Fallback xmlns="">
      <p:transition spd="slow" advTm="2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22CA8C2-9033-0B73-86EC-699EDC12D075}"/>
              </a:ext>
            </a:extLst>
          </p:cNvPr>
          <p:cNvSpPr>
            <a:spLocks noGrp="1"/>
          </p:cNvSpPr>
          <p:nvPr>
            <p:ph type="ftr" sz="quarter" idx="11"/>
          </p:nvPr>
        </p:nvSpPr>
        <p:spPr>
          <a:xfrm>
            <a:off x="4038600" y="646026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9828B283-DB66-014F-65AD-AE9B824D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2E8B012-E519-69BB-02BB-6DF98ACE64F2}"/>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A28498-456D-0602-70C5-836820CA8C5A}"/>
              </a:ext>
            </a:extLst>
          </p:cNvPr>
          <p:cNvSpPr txBox="1"/>
          <p:nvPr/>
        </p:nvSpPr>
        <p:spPr>
          <a:xfrm>
            <a:off x="233239" y="496550"/>
            <a:ext cx="2958063" cy="4832092"/>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Resources</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a:t>
            </a:r>
            <a:r>
              <a:rPr lang="en-US" sz="900"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accent1">
                    <a:lumMod val="75000"/>
                  </a:schemeClr>
                </a:solidFill>
                <a:latin typeface="Arial" panose="020B0604020202020204" pitchFamily="34" charset="0"/>
                <a:cs typeface="Arial" panose="020B0604020202020204" pitchFamily="34" charset="0"/>
              </a:rPr>
              <a:t>requirements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Mapping guidance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examples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Guidance documents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digital mapping data</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GIS map templates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CCN viewer</a:t>
            </a:r>
          </a:p>
          <a:p>
            <a:pPr marL="571500" indent="-571500">
              <a:buFont typeface="+mj-lt"/>
              <a:buAutoNum type="arabicPeriod"/>
            </a:pPr>
            <a:endParaRPr lang="en-US" dirty="0">
              <a:solidFill>
                <a:schemeClr val="accent5">
                  <a:lumMod val="75000"/>
                </a:schemeClr>
              </a:solidFill>
              <a:latin typeface="Arial" panose="020B0604020202020204" pitchFamily="34" charset="0"/>
              <a:cs typeface="Arial" panose="020B0604020202020204" pitchFamily="34" charset="0"/>
            </a:endParaRPr>
          </a:p>
        </p:txBody>
      </p:sp>
      <p:pic>
        <p:nvPicPr>
          <p:cNvPr id="9" name="Picture 8" descr="A picture containing text, map, sign&#10;&#10;Description automatically generated">
            <a:extLst>
              <a:ext uri="{FF2B5EF4-FFF2-40B4-BE49-F238E27FC236}">
                <a16:creationId xmlns:a16="http://schemas.microsoft.com/office/drawing/2014/main" id="{1AC52D07-3F05-C7CD-D1E8-F1E045CF9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541" y="383458"/>
            <a:ext cx="8456327" cy="4706823"/>
          </a:xfrm>
          <a:prstGeom prst="rect">
            <a:avLst/>
          </a:prstGeom>
        </p:spPr>
      </p:pic>
      <p:pic>
        <p:nvPicPr>
          <p:cNvPr id="2" name="Audio 1">
            <a:hlinkClick r:id="" action="ppaction://media"/>
            <a:extLst>
              <a:ext uri="{FF2B5EF4-FFF2-40B4-BE49-F238E27FC236}">
                <a16:creationId xmlns:a16="http://schemas.microsoft.com/office/drawing/2014/main" id="{2E4F48DF-975C-6B42-6263-DE0C9083F5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0814787"/>
      </p:ext>
    </p:extLst>
  </p:cSld>
  <p:clrMapOvr>
    <a:masterClrMapping/>
  </p:clrMapOvr>
  <mc:AlternateContent xmlns:mc="http://schemas.openxmlformats.org/markup-compatibility/2006" xmlns:p14="http://schemas.microsoft.com/office/powerpoint/2010/main">
    <mc:Choice Requires="p14">
      <p:transition spd="slow" p14:dur="2000" advTm="18918"/>
    </mc:Choice>
    <mc:Fallback xmlns="">
      <p:transition spd="slow" advTm="1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7CD4C31-A934-747D-6D44-3C02985E9600}"/>
              </a:ext>
            </a:extLst>
          </p:cNvPr>
          <p:cNvSpPr>
            <a:spLocks noGrp="1"/>
          </p:cNvSpPr>
          <p:nvPr>
            <p:ph type="body" idx="1"/>
          </p:nvPr>
        </p:nvSpPr>
        <p:spPr>
          <a:xfrm>
            <a:off x="401053" y="1162493"/>
            <a:ext cx="11548610" cy="4050775"/>
          </a:xfrm>
        </p:spPr>
        <p:txBody>
          <a:bodyPr>
            <a:noAutofit/>
          </a:bodyPr>
          <a:lstStyle/>
          <a:p>
            <a:pPr marL="742950"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Map elements</a:t>
            </a:r>
          </a:p>
          <a:p>
            <a:pPr marL="742950"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742950"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General location map</a:t>
            </a:r>
          </a:p>
          <a:p>
            <a:pPr marL="742950"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742950"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Detailed map</a:t>
            </a:r>
          </a:p>
          <a:p>
            <a:pPr marL="742950"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742950"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Digital mapping data (shapefile)</a:t>
            </a:r>
          </a:p>
          <a:p>
            <a:endParaRPr lang="en-US" sz="360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6AAADEF-8B48-6472-5158-CFAC45152259}"/>
              </a:ext>
            </a:extLst>
          </p:cNvPr>
          <p:cNvSpPr txBox="1">
            <a:spLocks/>
          </p:cNvSpPr>
          <p:nvPr/>
        </p:nvSpPr>
        <p:spPr>
          <a:xfrm>
            <a:off x="348799" y="155022"/>
            <a:ext cx="11548610" cy="656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5400" dirty="0">
                <a:solidFill>
                  <a:schemeClr val="accent1">
                    <a:lumMod val="75000"/>
                  </a:schemeClr>
                </a:solidFill>
                <a:latin typeface="Arial" panose="020B0604020202020204" pitchFamily="34" charset="0"/>
                <a:cs typeface="Arial" panose="020B0604020202020204" pitchFamily="34" charset="0"/>
              </a:rPr>
              <a:t>Create</a:t>
            </a:r>
          </a:p>
        </p:txBody>
      </p:sp>
      <p:pic>
        <p:nvPicPr>
          <p:cNvPr id="5" name="Graphic 4" descr="Checkbox Checked outline">
            <a:extLst>
              <a:ext uri="{FF2B5EF4-FFF2-40B4-BE49-F238E27FC236}">
                <a16:creationId xmlns:a16="http://schemas.microsoft.com/office/drawing/2014/main" id="{391F882A-9EE6-91B5-21EA-1CD7990161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7186" y="-8546"/>
            <a:ext cx="914400" cy="914400"/>
          </a:xfrm>
          <a:prstGeom prst="rect">
            <a:avLst/>
          </a:prstGeom>
        </p:spPr>
      </p:pic>
      <p:pic>
        <p:nvPicPr>
          <p:cNvPr id="8" name="Audio 7">
            <a:hlinkClick r:id="" action="ppaction://media"/>
            <a:extLst>
              <a:ext uri="{FF2B5EF4-FFF2-40B4-BE49-F238E27FC236}">
                <a16:creationId xmlns:a16="http://schemas.microsoft.com/office/drawing/2014/main" id="{12E6982A-AB99-CBD6-11A0-B9F93F0ECC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437218"/>
      </p:ext>
    </p:extLst>
  </p:cSld>
  <p:clrMapOvr>
    <a:masterClrMapping/>
  </p:clrMapOvr>
  <mc:AlternateContent xmlns:mc="http://schemas.openxmlformats.org/markup-compatibility/2006" xmlns:p14="http://schemas.microsoft.com/office/powerpoint/2010/main">
    <mc:Choice Requires="p14">
      <p:transition spd="slow" p14:dur="2000" advTm="12723"/>
    </mc:Choice>
    <mc:Fallback xmlns="">
      <p:transition spd="slow" advTm="1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7CD4C31-A934-747D-6D44-3C02985E9600}"/>
              </a:ext>
            </a:extLst>
          </p:cNvPr>
          <p:cNvSpPr>
            <a:spLocks noGrp="1"/>
          </p:cNvSpPr>
          <p:nvPr>
            <p:ph type="body" idx="1"/>
          </p:nvPr>
        </p:nvSpPr>
        <p:spPr>
          <a:xfrm>
            <a:off x="401053" y="1162493"/>
            <a:ext cx="11548610" cy="4997675"/>
          </a:xfrm>
        </p:spPr>
        <p:txBody>
          <a:bodyPr>
            <a:noAutofit/>
          </a:bodyPr>
          <a:lstStyle/>
          <a:p>
            <a:r>
              <a:rPr lang="en-US" sz="30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Map elements must include:</a:t>
            </a:r>
          </a:p>
          <a:p>
            <a:pPr marL="742950"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1200150" lvl="1"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Title</a:t>
            </a:r>
          </a:p>
          <a:p>
            <a:pPr marL="1200150" lvl="1"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1200150" lvl="1"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Legend</a:t>
            </a:r>
          </a:p>
          <a:p>
            <a:pPr marL="1200150" lvl="1"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1200150" lvl="1"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North arrow</a:t>
            </a:r>
          </a:p>
          <a:p>
            <a:pPr marL="1200150" lvl="1" indent="-742950">
              <a:buFont typeface="+mj-lt"/>
              <a:buAutoNum type="arabicPeriod"/>
            </a:pPr>
            <a:endParaRPr lang="en-US" sz="3000" dirty="0">
              <a:solidFill>
                <a:schemeClr val="tx1"/>
              </a:solidFill>
              <a:latin typeface="Arial" panose="020B0604020202020204" pitchFamily="34" charset="0"/>
              <a:cs typeface="Arial" panose="020B0604020202020204" pitchFamily="34" charset="0"/>
            </a:endParaRPr>
          </a:p>
          <a:p>
            <a:pPr marL="1200150" lvl="1" indent="-742950">
              <a:buFont typeface="+mj-lt"/>
              <a:buAutoNum type="arabicPeriod"/>
            </a:pPr>
            <a:r>
              <a:rPr lang="en-US" sz="3000" dirty="0">
                <a:solidFill>
                  <a:schemeClr val="tx1"/>
                </a:solidFill>
                <a:latin typeface="Arial" panose="020B0604020202020204" pitchFamily="34" charset="0"/>
                <a:cs typeface="Arial" panose="020B0604020202020204" pitchFamily="34" charset="0"/>
              </a:rPr>
              <a:t>Scale bar</a:t>
            </a:r>
          </a:p>
          <a:p>
            <a:endParaRPr lang="en-US" sz="360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6AAADEF-8B48-6472-5158-CFAC45152259}"/>
              </a:ext>
            </a:extLst>
          </p:cNvPr>
          <p:cNvSpPr txBox="1">
            <a:spLocks/>
          </p:cNvSpPr>
          <p:nvPr/>
        </p:nvSpPr>
        <p:spPr>
          <a:xfrm>
            <a:off x="348799" y="155022"/>
            <a:ext cx="11548610" cy="656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5400" dirty="0">
              <a:solidFill>
                <a:schemeClr val="accent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41ECF07-C901-BAA3-CAD6-C5F2C80AB39C}"/>
              </a:ext>
            </a:extLst>
          </p:cNvPr>
          <p:cNvSpPr txBox="1"/>
          <p:nvPr/>
        </p:nvSpPr>
        <p:spPr>
          <a:xfrm>
            <a:off x="9186041" y="159650"/>
            <a:ext cx="2854282" cy="2893100"/>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Create</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Map elements</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General location map</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Detailed map</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Digital mapping data (shapefile)</a:t>
            </a:r>
          </a:p>
        </p:txBody>
      </p:sp>
      <p:pic>
        <p:nvPicPr>
          <p:cNvPr id="13" name="Audio 12">
            <a:hlinkClick r:id="" action="ppaction://media"/>
            <a:extLst>
              <a:ext uri="{FF2B5EF4-FFF2-40B4-BE49-F238E27FC236}">
                <a16:creationId xmlns:a16="http://schemas.microsoft.com/office/drawing/2014/main" id="{39C2D57A-4622-093F-9B40-FB78387047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3855770"/>
      </p:ext>
    </p:extLst>
  </p:cSld>
  <p:clrMapOvr>
    <a:masterClrMapping/>
  </p:clrMapOvr>
  <mc:AlternateContent xmlns:mc="http://schemas.openxmlformats.org/markup-compatibility/2006" xmlns:p14="http://schemas.microsoft.com/office/powerpoint/2010/main">
    <mc:Choice Requires="p14">
      <p:transition spd="slow" p14:dur="2000" advTm="20940"/>
    </mc:Choice>
    <mc:Fallback xmlns="">
      <p:transition spd="slow" advTm="2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DE182E-D292-AB95-83D0-04BD8569DE39}"/>
              </a:ext>
            </a:extLst>
          </p:cNvPr>
          <p:cNvSpPr>
            <a:spLocks noGrp="1"/>
          </p:cNvSpPr>
          <p:nvPr>
            <p:ph type="ftr" sz="quarter" idx="11"/>
          </p:nvPr>
        </p:nvSpPr>
        <p:spPr>
          <a:xfrm>
            <a:off x="4921088" y="6450216"/>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714DF815-6DA5-9B7F-3A0A-831C7326E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65720A26-8C42-3C78-81F9-131A033E730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A896AF5-6551-4067-8F75-948C9893CFDA}"/>
              </a:ext>
            </a:extLst>
          </p:cNvPr>
          <p:cNvSpPr txBox="1">
            <a:spLocks/>
          </p:cNvSpPr>
          <p:nvPr/>
        </p:nvSpPr>
        <p:spPr>
          <a:xfrm>
            <a:off x="5382659" y="2956405"/>
            <a:ext cx="4849337" cy="148045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75000"/>
                  </a:schemeClr>
                </a:solidFill>
                <a:latin typeface="Arial" panose="020B0604020202020204" pitchFamily="34" charset="0"/>
                <a:cs typeface="Arial" panose="020B0604020202020204" pitchFamily="34" charset="0"/>
              </a:rPr>
              <a:t>General Location Map</a:t>
            </a:r>
          </a:p>
          <a:p>
            <a:pPr marL="0" indent="0">
              <a:buNone/>
            </a:pPr>
            <a:r>
              <a:rPr lang="en-US" dirty="0">
                <a:latin typeface="Arial" panose="020B0604020202020204" pitchFamily="34" charset="0"/>
                <a:cs typeface="Arial" panose="020B0604020202020204" pitchFamily="34" charset="0"/>
              </a:rPr>
              <a:t>Small Scale = Zoomed Out</a:t>
            </a:r>
          </a:p>
        </p:txBody>
      </p:sp>
      <p:pic>
        <p:nvPicPr>
          <p:cNvPr id="3" name="Picture 2">
            <a:extLst>
              <a:ext uri="{FF2B5EF4-FFF2-40B4-BE49-F238E27FC236}">
                <a16:creationId xmlns:a16="http://schemas.microsoft.com/office/drawing/2014/main" id="{3172BD29-936A-4E6F-A045-83E6CA7920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7999" y="76200"/>
            <a:ext cx="5181600" cy="6705600"/>
          </a:xfrm>
          <a:prstGeom prst="rect">
            <a:avLst/>
          </a:prstGeom>
        </p:spPr>
      </p:pic>
      <p:sp>
        <p:nvSpPr>
          <p:cNvPr id="2" name="TextBox 1">
            <a:extLst>
              <a:ext uri="{FF2B5EF4-FFF2-40B4-BE49-F238E27FC236}">
                <a16:creationId xmlns:a16="http://schemas.microsoft.com/office/drawing/2014/main" id="{9E9E2275-F493-F2B1-F390-6EA1F61B11C4}"/>
              </a:ext>
            </a:extLst>
          </p:cNvPr>
          <p:cNvSpPr txBox="1"/>
          <p:nvPr/>
        </p:nvSpPr>
        <p:spPr>
          <a:xfrm>
            <a:off x="9188811" y="159648"/>
            <a:ext cx="2852763" cy="2893100"/>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Create</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elements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General location map</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Detailed map</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Digital mapping data (shapefile)</a:t>
            </a:r>
          </a:p>
        </p:txBody>
      </p:sp>
      <p:pic>
        <p:nvPicPr>
          <p:cNvPr id="6" name="Audio 5">
            <a:hlinkClick r:id="" action="ppaction://media"/>
            <a:extLst>
              <a:ext uri="{FF2B5EF4-FFF2-40B4-BE49-F238E27FC236}">
                <a16:creationId xmlns:a16="http://schemas.microsoft.com/office/drawing/2014/main" id="{58570CD2-B4D9-31F5-8426-60B6B6E5DB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1232707"/>
      </p:ext>
    </p:extLst>
  </p:cSld>
  <p:clrMapOvr>
    <a:masterClrMapping/>
  </p:clrMapOvr>
  <mc:AlternateContent xmlns:mc="http://schemas.openxmlformats.org/markup-compatibility/2006" xmlns:p14="http://schemas.microsoft.com/office/powerpoint/2010/main">
    <mc:Choice Requires="p14">
      <p:transition spd="slow" p14:dur="2000" advTm="18708"/>
    </mc:Choice>
    <mc:Fallback xmlns="">
      <p:transition spd="slow" advTm="1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955F9D-90C4-546C-8385-9308A1037862}"/>
              </a:ext>
            </a:extLst>
          </p:cNvPr>
          <p:cNvSpPr>
            <a:spLocks noGrp="1"/>
          </p:cNvSpPr>
          <p:nvPr>
            <p:ph type="ftr" sz="quarter" idx="11"/>
          </p:nvPr>
        </p:nvSpPr>
        <p:spPr>
          <a:xfrm>
            <a:off x="4936650" y="6453630"/>
            <a:ext cx="4114800" cy="365125"/>
          </a:xfrm>
        </p:spPr>
        <p:txBody>
          <a:bodyPr/>
          <a:lstStyle/>
          <a:p>
            <a:endParaRPr lang="en-US" dirty="0"/>
          </a:p>
          <a:p>
            <a:r>
              <a:rPr lang="en-US" dirty="0"/>
              <a:t>Public Utility Commission of Texas</a:t>
            </a:r>
          </a:p>
          <a:p>
            <a:endParaRPr lang="en-US" dirty="0"/>
          </a:p>
        </p:txBody>
      </p:sp>
      <p:pic>
        <p:nvPicPr>
          <p:cNvPr id="11" name="Picture 10" descr="Logo&#10;&#10;Description automatically generated">
            <a:extLst>
              <a:ext uri="{FF2B5EF4-FFF2-40B4-BE49-F238E27FC236}">
                <a16:creationId xmlns:a16="http://schemas.microsoft.com/office/drawing/2014/main" id="{701C053F-1573-31E1-605A-A1F3B3E2D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2" name="Rectangle 11">
            <a:extLst>
              <a:ext uri="{FF2B5EF4-FFF2-40B4-BE49-F238E27FC236}">
                <a16:creationId xmlns:a16="http://schemas.microsoft.com/office/drawing/2014/main" id="{509E6C07-BE96-245E-724F-2D35DA0AE0DF}"/>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8B257C57-4A48-4662-83FB-46C60263A224}"/>
              </a:ext>
            </a:extLst>
          </p:cNvPr>
          <p:cNvSpPr txBox="1">
            <a:spLocks/>
          </p:cNvSpPr>
          <p:nvPr/>
        </p:nvSpPr>
        <p:spPr>
          <a:xfrm>
            <a:off x="5389671" y="2908510"/>
            <a:ext cx="4835930" cy="15552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75000"/>
                  </a:schemeClr>
                </a:solidFill>
                <a:latin typeface="Arial" panose="020B0604020202020204" pitchFamily="34" charset="0"/>
                <a:cs typeface="Arial" panose="020B0604020202020204" pitchFamily="34" charset="0"/>
              </a:rPr>
              <a:t>Detailed Map</a:t>
            </a:r>
          </a:p>
          <a:p>
            <a:pPr marL="0" indent="0">
              <a:buNone/>
            </a:pPr>
            <a:r>
              <a:rPr lang="en-US" dirty="0">
                <a:latin typeface="Arial" panose="020B0604020202020204" pitchFamily="34" charset="0"/>
                <a:cs typeface="Arial" panose="020B0604020202020204" pitchFamily="34" charset="0"/>
              </a:rPr>
              <a:t>Large Scale = Zoomed In</a:t>
            </a:r>
          </a:p>
        </p:txBody>
      </p:sp>
      <p:pic>
        <p:nvPicPr>
          <p:cNvPr id="3" name="Picture 2">
            <a:extLst>
              <a:ext uri="{FF2B5EF4-FFF2-40B4-BE49-F238E27FC236}">
                <a16:creationId xmlns:a16="http://schemas.microsoft.com/office/drawing/2014/main" id="{88B9A0EB-66B5-4701-BD31-56F0302B5C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734" y="76200"/>
            <a:ext cx="5181600" cy="6705600"/>
          </a:xfrm>
          <a:prstGeom prst="rect">
            <a:avLst/>
          </a:prstGeom>
        </p:spPr>
      </p:pic>
      <p:sp>
        <p:nvSpPr>
          <p:cNvPr id="5" name="TextBox 4">
            <a:extLst>
              <a:ext uri="{FF2B5EF4-FFF2-40B4-BE49-F238E27FC236}">
                <a16:creationId xmlns:a16="http://schemas.microsoft.com/office/drawing/2014/main" id="{3DB0CAB0-C8AA-9F61-6616-9B6EE2680AAD}"/>
              </a:ext>
            </a:extLst>
          </p:cNvPr>
          <p:cNvSpPr txBox="1"/>
          <p:nvPr/>
        </p:nvSpPr>
        <p:spPr>
          <a:xfrm>
            <a:off x="9188811" y="159649"/>
            <a:ext cx="2852763" cy="2893100"/>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Create</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elements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General location map</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Detailed map</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Digital mapping data (shapefile)</a:t>
            </a:r>
          </a:p>
        </p:txBody>
      </p:sp>
      <p:pic>
        <p:nvPicPr>
          <p:cNvPr id="7" name="Audio 6">
            <a:hlinkClick r:id="" action="ppaction://media"/>
            <a:extLst>
              <a:ext uri="{FF2B5EF4-FFF2-40B4-BE49-F238E27FC236}">
                <a16:creationId xmlns:a16="http://schemas.microsoft.com/office/drawing/2014/main" id="{1655731C-4F96-DA02-D982-8D8A83EBD5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188626"/>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235126" y="575955"/>
            <a:ext cx="8528559" cy="5615839"/>
          </a:xfrm>
        </p:spPr>
        <p:txBody>
          <a:bodyPr>
            <a:noAutofit/>
          </a:bodyPr>
          <a:lstStyle/>
          <a:p>
            <a:pPr marL="342900" indent="-342900">
              <a:lnSpc>
                <a:spcPct val="107000"/>
              </a:lnSpc>
              <a:spcBef>
                <a:spcPts val="0"/>
              </a:spcBef>
              <a:buFont typeface="Symbol" panose="05050102010706020507" pitchFamily="18" charset="2"/>
              <a:buChar char=""/>
            </a:pP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Boundaries for the requested area must share coincident boundaries with existing CCN’s and city limits, where appropriate. </a:t>
            </a:r>
          </a:p>
          <a:p>
            <a:pPr marL="342900" indent="-342900">
              <a:lnSpc>
                <a:spcPct val="107000"/>
              </a:lnSpc>
              <a:spcBef>
                <a:spcPts val="0"/>
              </a:spcBef>
              <a:buFont typeface="Symbol" panose="05050102010706020507" pitchFamily="18" charset="2"/>
              <a:buChar char=""/>
            </a:pP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All shapefiles </a:t>
            </a: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must</a:t>
            </a: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be georeferenced in either NAD 83 Texas State Plane Coordinate System (US Feet) or NAD 83 Texas Statewide Mapping System (meters).</a:t>
            </a:r>
          </a:p>
          <a:p>
            <a:pPr marL="342900" indent="-342900">
              <a:lnSpc>
                <a:spcPct val="107000"/>
              </a:lnSpc>
              <a:spcBef>
                <a:spcPts val="0"/>
              </a:spcBef>
              <a:buFont typeface="Symbol" panose="05050102010706020507" pitchFamily="18" charset="2"/>
              <a:buChar char=""/>
            </a:pP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Shapefiles acreage for the requested area must match what is stated in the application or petition.</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endParaRPr lang="en-US" sz="10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96D481D-A2A0-36F0-4079-9D8B47673D68}"/>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AB55A600-E820-E3AC-10F8-0A094B964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958495BD-C0CE-053D-433F-80FB2414E73A}"/>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AC1D169-C6D9-EDAC-D98A-423A204C31D0}"/>
              </a:ext>
            </a:extLst>
          </p:cNvPr>
          <p:cNvSpPr txBox="1"/>
          <p:nvPr/>
        </p:nvSpPr>
        <p:spPr>
          <a:xfrm>
            <a:off x="9188811" y="152824"/>
            <a:ext cx="2852763" cy="2893100"/>
          </a:xfrm>
          <a:prstGeom prst="rect">
            <a:avLst/>
          </a:prstGeom>
          <a:noFill/>
          <a:ln>
            <a:solidFill>
              <a:schemeClr val="accent1">
                <a:lumMod val="75000"/>
              </a:schemeClr>
            </a:solidFill>
          </a:ln>
        </p:spPr>
        <p:txBody>
          <a:bodyPr wrap="square" rtlCol="0">
            <a:spAutoFit/>
          </a:bodyPr>
          <a:lstStyle/>
          <a:p>
            <a:pPr algn="ctr"/>
            <a:r>
              <a:rPr lang="en-US" sz="2000" dirty="0">
                <a:solidFill>
                  <a:schemeClr val="accent1">
                    <a:lumMod val="75000"/>
                  </a:schemeClr>
                </a:solidFill>
                <a:latin typeface="Arial" panose="020B0604020202020204" pitchFamily="34" charset="0"/>
                <a:cs typeface="Arial" panose="020B0604020202020204" pitchFamily="34" charset="0"/>
              </a:rPr>
              <a:t>Create</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Map elements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General location map</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Detailed map</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Digital mapping data (shapefile)</a:t>
            </a:r>
          </a:p>
        </p:txBody>
      </p:sp>
      <p:pic>
        <p:nvPicPr>
          <p:cNvPr id="6" name="Audio 5">
            <a:hlinkClick r:id="" action="ppaction://media"/>
            <a:extLst>
              <a:ext uri="{FF2B5EF4-FFF2-40B4-BE49-F238E27FC236}">
                <a16:creationId xmlns:a16="http://schemas.microsoft.com/office/drawing/2014/main" id="{CDCD30C7-1B5E-C172-D599-F3D96A017D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6703431"/>
      </p:ext>
    </p:extLst>
  </p:cSld>
  <p:clrMapOvr>
    <a:masterClrMapping/>
  </p:clrMapOvr>
  <mc:AlternateContent xmlns:mc="http://schemas.openxmlformats.org/markup-compatibility/2006" xmlns:p14="http://schemas.microsoft.com/office/powerpoint/2010/main">
    <mc:Choice Requires="p14">
      <p:transition spd="slow" p14:dur="2000" advTm="19413"/>
    </mc:Choice>
    <mc:Fallback xmlns="">
      <p:transition spd="slow" advTm="1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406367" y="-120016"/>
            <a:ext cx="11548610" cy="1195289"/>
          </a:xfrm>
        </p:spPr>
        <p:txBody>
          <a:bodyPr anchor="ctr">
            <a:normAutofit/>
          </a:bodyPr>
          <a:lstStyle/>
          <a:p>
            <a:pPr algn="ctr"/>
            <a:r>
              <a:rPr lang="en-US" sz="5400" dirty="0">
                <a:solidFill>
                  <a:schemeClr val="accent1">
                    <a:lumMod val="75000"/>
                  </a:schemeClr>
                </a:solidFill>
                <a:latin typeface="Arial" panose="020B0604020202020204" pitchFamily="34" charset="0"/>
                <a:cs typeface="Arial" panose="020B0604020202020204" pitchFamily="34" charset="0"/>
              </a:rPr>
              <a:t>Checklist</a:t>
            </a:r>
          </a:p>
        </p:txBody>
      </p:sp>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401053" y="1122674"/>
            <a:ext cx="11548610" cy="5554582"/>
          </a:xfrm>
        </p:spPr>
        <p:txBody>
          <a:bodyPr>
            <a:noAutofit/>
          </a:bodyPr>
          <a:lstStyle/>
          <a:p>
            <a:pPr>
              <a:lnSpc>
                <a:spcPct val="70000"/>
              </a:lnSpc>
            </a:pPr>
            <a:r>
              <a:rPr lang="en-US" sz="3000" dirty="0">
                <a:solidFill>
                  <a:schemeClr val="tx1"/>
                </a:solidFill>
                <a:latin typeface="Arial" panose="020B0604020202020204" pitchFamily="34" charset="0"/>
                <a:cs typeface="Arial" panose="020B0604020202020204" pitchFamily="34" charset="0"/>
              </a:rPr>
              <a:t>        Need</a:t>
            </a:r>
            <a:r>
              <a:rPr lang="en-US" sz="3000" b="1" dirty="0">
                <a:solidFill>
                  <a:schemeClr val="tx1"/>
                </a:solidFill>
                <a:latin typeface="Arial" panose="020B0604020202020204" pitchFamily="34" charset="0"/>
                <a:cs typeface="Arial" panose="020B0604020202020204" pitchFamily="34" charset="0"/>
              </a:rPr>
              <a:t> </a:t>
            </a:r>
            <a:r>
              <a:rPr lang="en-US" sz="3000" dirty="0">
                <a:solidFill>
                  <a:schemeClr val="tx1"/>
                </a:solidFill>
                <a:latin typeface="Arial" panose="020B0604020202020204" pitchFamily="34" charset="0"/>
                <a:cs typeface="Arial" panose="020B0604020202020204" pitchFamily="34" charset="0"/>
              </a:rPr>
              <a:t>to Know – Things to know before creating mapping   </a:t>
            </a:r>
          </a:p>
          <a:p>
            <a:pPr>
              <a:lnSpc>
                <a:spcPct val="70000"/>
              </a:lnSpc>
            </a:pPr>
            <a:r>
              <a:rPr lang="en-US" sz="3000" dirty="0">
                <a:solidFill>
                  <a:schemeClr val="tx1"/>
                </a:solidFill>
                <a:latin typeface="Arial" panose="020B0604020202020204" pitchFamily="34" charset="0"/>
                <a:cs typeface="Arial" panose="020B0604020202020204" pitchFamily="34" charset="0"/>
              </a:rPr>
              <a:t>                                   information</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a:lnSpc>
                <a:spcPct val="70000"/>
              </a:lnSpc>
            </a:pPr>
            <a:r>
              <a:rPr lang="en-US" sz="3000" dirty="0">
                <a:solidFill>
                  <a:schemeClr val="tx1"/>
                </a:solidFill>
                <a:latin typeface="Arial" panose="020B0604020202020204" pitchFamily="34" charset="0"/>
                <a:cs typeface="Arial" panose="020B0604020202020204" pitchFamily="34" charset="0"/>
              </a:rPr>
              <a:t>        Resources – All the resources available by the Mapping    </a:t>
            </a:r>
          </a:p>
          <a:p>
            <a:pPr>
              <a:lnSpc>
                <a:spcPct val="70000"/>
              </a:lnSpc>
            </a:pPr>
            <a:r>
              <a:rPr lang="en-US" sz="3000" dirty="0">
                <a:solidFill>
                  <a:schemeClr val="tx1"/>
                </a:solidFill>
                <a:latin typeface="Arial" panose="020B0604020202020204" pitchFamily="34" charset="0"/>
                <a:cs typeface="Arial" panose="020B0604020202020204" pitchFamily="34" charset="0"/>
              </a:rPr>
              <a:t>                             Section to create the mapping information</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r>
              <a:rPr lang="en-US" sz="3000" dirty="0">
                <a:solidFill>
                  <a:schemeClr val="tx1"/>
                </a:solidFill>
                <a:latin typeface="Arial" panose="020B0604020202020204" pitchFamily="34" charset="0"/>
                <a:cs typeface="Arial" panose="020B0604020202020204" pitchFamily="34" charset="0"/>
              </a:rPr>
              <a:t>        Create – Guidance on what needs to be created</a:t>
            </a:r>
          </a:p>
          <a:p>
            <a:endParaRPr lang="en-US" sz="1200" dirty="0">
              <a:solidFill>
                <a:schemeClr val="tx1"/>
              </a:solidFill>
              <a:latin typeface="Arial" panose="020B0604020202020204" pitchFamily="34" charset="0"/>
              <a:cs typeface="Arial" panose="020B0604020202020204" pitchFamily="34" charset="0"/>
            </a:endParaRP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a:lnSpc>
                <a:spcPct val="70000"/>
              </a:lnSpc>
            </a:pPr>
            <a:r>
              <a:rPr lang="en-US" sz="3000" dirty="0">
                <a:solidFill>
                  <a:schemeClr val="tx1"/>
                </a:solidFill>
                <a:latin typeface="Arial" panose="020B0604020202020204" pitchFamily="34" charset="0"/>
                <a:cs typeface="Arial" panose="020B0604020202020204" pitchFamily="34" charset="0"/>
              </a:rPr>
              <a:t>        E-File – Information about the electronic filing requirements</a:t>
            </a:r>
          </a:p>
          <a:p>
            <a:pPr>
              <a:lnSpc>
                <a:spcPct val="70000"/>
              </a:lnSpc>
            </a:pPr>
            <a:r>
              <a:rPr lang="en-US" sz="3000" dirty="0">
                <a:solidFill>
                  <a:schemeClr val="tx1"/>
                </a:solidFill>
                <a:latin typeface="Arial" panose="020B0604020202020204" pitchFamily="34" charset="0"/>
                <a:cs typeface="Arial" panose="020B0604020202020204" pitchFamily="34" charset="0"/>
              </a:rPr>
              <a:t>                     for digital mapping data and PDF maps</a:t>
            </a: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r>
              <a:rPr lang="en-US" sz="3000" dirty="0">
                <a:solidFill>
                  <a:schemeClr val="tx1"/>
                </a:solidFill>
                <a:latin typeface="Arial" panose="020B0604020202020204" pitchFamily="34" charset="0"/>
                <a:cs typeface="Arial" panose="020B0604020202020204" pitchFamily="34" charset="0"/>
              </a:rPr>
              <a:t>        Support – Type of support provided by Mapping Section</a:t>
            </a: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2FFABC-BF96-9B86-0CC5-B86B53E63325}"/>
              </a:ext>
            </a:extLst>
          </p:cNvPr>
          <p:cNvGrpSpPr/>
          <p:nvPr/>
        </p:nvGrpSpPr>
        <p:grpSpPr>
          <a:xfrm>
            <a:off x="541040" y="946965"/>
            <a:ext cx="650146" cy="5370708"/>
            <a:chOff x="601328" y="1042215"/>
            <a:chExt cx="650146" cy="5370708"/>
          </a:xfrm>
        </p:grpSpPr>
        <p:pic>
          <p:nvPicPr>
            <p:cNvPr id="6" name="Graphic 5" descr="Stop outline">
              <a:extLst>
                <a:ext uri="{FF2B5EF4-FFF2-40B4-BE49-F238E27FC236}">
                  <a16:creationId xmlns:a16="http://schemas.microsoft.com/office/drawing/2014/main" id="{9F645901-BA7D-831D-CD7F-81C204D576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80" y="1042215"/>
              <a:ext cx="640080" cy="640080"/>
            </a:xfrm>
            <a:prstGeom prst="rect">
              <a:avLst/>
            </a:prstGeom>
          </p:spPr>
        </p:pic>
        <p:pic>
          <p:nvPicPr>
            <p:cNvPr id="7" name="Graphic 6" descr="Stop outline">
              <a:extLst>
                <a:ext uri="{FF2B5EF4-FFF2-40B4-BE49-F238E27FC236}">
                  <a16:creationId xmlns:a16="http://schemas.microsoft.com/office/drawing/2014/main" id="{068CE9D4-1CA0-E15A-478D-56386AEA40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94" y="2223914"/>
              <a:ext cx="640080" cy="640080"/>
            </a:xfrm>
            <a:prstGeom prst="rect">
              <a:avLst/>
            </a:prstGeom>
          </p:spPr>
        </p:pic>
        <p:pic>
          <p:nvPicPr>
            <p:cNvPr id="13" name="Graphic 12" descr="Stop outline">
              <a:extLst>
                <a:ext uri="{FF2B5EF4-FFF2-40B4-BE49-F238E27FC236}">
                  <a16:creationId xmlns:a16="http://schemas.microsoft.com/office/drawing/2014/main" id="{9D3C8E8A-8262-205F-99BE-6E4BA143E8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80" y="3463649"/>
              <a:ext cx="640080" cy="640080"/>
            </a:xfrm>
            <a:prstGeom prst="rect">
              <a:avLst/>
            </a:prstGeom>
          </p:spPr>
        </p:pic>
        <p:pic>
          <p:nvPicPr>
            <p:cNvPr id="16" name="Graphic 15" descr="Stop outline">
              <a:extLst>
                <a:ext uri="{FF2B5EF4-FFF2-40B4-BE49-F238E27FC236}">
                  <a16:creationId xmlns:a16="http://schemas.microsoft.com/office/drawing/2014/main" id="{9048DA67-A97B-BF40-575C-479C3BE884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86" y="4553741"/>
              <a:ext cx="640080" cy="640080"/>
            </a:xfrm>
            <a:prstGeom prst="rect">
              <a:avLst/>
            </a:prstGeom>
          </p:spPr>
        </p:pic>
        <p:pic>
          <p:nvPicPr>
            <p:cNvPr id="17" name="Graphic 16" descr="Stop outline">
              <a:extLst>
                <a:ext uri="{FF2B5EF4-FFF2-40B4-BE49-F238E27FC236}">
                  <a16:creationId xmlns:a16="http://schemas.microsoft.com/office/drawing/2014/main" id="{A7E53B61-4FF0-706D-518B-48FF337954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328" y="5772843"/>
              <a:ext cx="640080" cy="640080"/>
            </a:xfrm>
            <a:prstGeom prst="rect">
              <a:avLst/>
            </a:prstGeom>
          </p:spPr>
        </p:pic>
      </p:grpSp>
      <p:pic>
        <p:nvPicPr>
          <p:cNvPr id="21" name="Graphic 20" descr="Checkmark outline">
            <a:extLst>
              <a:ext uri="{FF2B5EF4-FFF2-40B4-BE49-F238E27FC236}">
                <a16:creationId xmlns:a16="http://schemas.microsoft.com/office/drawing/2014/main" id="{81795C56-80B3-BBD4-21B0-239F92FA4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327" y="1065748"/>
            <a:ext cx="395412" cy="395412"/>
          </a:xfrm>
          <a:prstGeom prst="rect">
            <a:avLst/>
          </a:prstGeom>
        </p:spPr>
      </p:pic>
      <p:pic>
        <p:nvPicPr>
          <p:cNvPr id="22" name="Graphic 21" descr="Checkmark outline">
            <a:extLst>
              <a:ext uri="{FF2B5EF4-FFF2-40B4-BE49-F238E27FC236}">
                <a16:creationId xmlns:a16="http://schemas.microsoft.com/office/drawing/2014/main" id="{20567A44-8705-C179-12FD-337182360C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426" y="2288118"/>
            <a:ext cx="395412" cy="395412"/>
          </a:xfrm>
          <a:prstGeom prst="rect">
            <a:avLst/>
          </a:prstGeom>
        </p:spPr>
      </p:pic>
      <p:pic>
        <p:nvPicPr>
          <p:cNvPr id="23" name="Graphic 22" descr="Checkmark outline">
            <a:extLst>
              <a:ext uri="{FF2B5EF4-FFF2-40B4-BE49-F238E27FC236}">
                <a16:creationId xmlns:a16="http://schemas.microsoft.com/office/drawing/2014/main" id="{99E16741-C288-5B05-D2F2-D9F05127B6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426" y="3518837"/>
            <a:ext cx="395412" cy="395412"/>
          </a:xfrm>
          <a:prstGeom prst="rect">
            <a:avLst/>
          </a:prstGeom>
        </p:spPr>
      </p:pic>
      <p:pic>
        <p:nvPicPr>
          <p:cNvPr id="24" name="Graphic 23" descr="Checkmark outline">
            <a:extLst>
              <a:ext uri="{FF2B5EF4-FFF2-40B4-BE49-F238E27FC236}">
                <a16:creationId xmlns:a16="http://schemas.microsoft.com/office/drawing/2014/main" id="{7A708747-9895-214B-2A5E-859CE87744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426" y="4608134"/>
            <a:ext cx="395412" cy="395412"/>
          </a:xfrm>
          <a:prstGeom prst="rect">
            <a:avLst/>
          </a:prstGeom>
        </p:spPr>
      </p:pic>
      <p:pic>
        <p:nvPicPr>
          <p:cNvPr id="25" name="Graphic 24" descr="Checkmark outline">
            <a:extLst>
              <a:ext uri="{FF2B5EF4-FFF2-40B4-BE49-F238E27FC236}">
                <a16:creationId xmlns:a16="http://schemas.microsoft.com/office/drawing/2014/main" id="{20DAE8E2-6D38-4442-0B01-A828B5AD6E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5903" y="5799927"/>
            <a:ext cx="395412" cy="395412"/>
          </a:xfrm>
          <a:prstGeom prst="rect">
            <a:avLst/>
          </a:prstGeom>
        </p:spPr>
      </p:pic>
      <p:pic>
        <p:nvPicPr>
          <p:cNvPr id="51" name="Audio 50">
            <a:hlinkClick r:id="" action="ppaction://media"/>
            <a:extLst>
              <a:ext uri="{FF2B5EF4-FFF2-40B4-BE49-F238E27FC236}">
                <a16:creationId xmlns:a16="http://schemas.microsoft.com/office/drawing/2014/main" id="{2B8AEA0B-1BC2-33C8-0B41-533605D22C3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9124084"/>
      </p:ext>
    </p:extLst>
  </p:cSld>
  <p:clrMapOvr>
    <a:masterClrMapping/>
  </p:clrMapOvr>
  <mc:AlternateContent xmlns:mc="http://schemas.openxmlformats.org/markup-compatibility/2006" xmlns:p14="http://schemas.microsoft.com/office/powerpoint/2010/main">
    <mc:Choice Requires="p14">
      <p:transition spd="slow" p14:dur="2000" advTm="43266"/>
    </mc:Choice>
    <mc:Fallback xmlns="">
      <p:transition spd="slow" advTm="4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487684" y="1110232"/>
            <a:ext cx="10946676" cy="5109852"/>
          </a:xfrm>
        </p:spPr>
        <p:txBody>
          <a:bodyPr>
            <a:noAutofit/>
          </a:bodyPr>
          <a:lstStyle/>
          <a:p>
            <a:r>
              <a:rPr lang="en-US" sz="3000" dirty="0">
                <a:solidFill>
                  <a:schemeClr val="tx1"/>
                </a:solidFill>
                <a:latin typeface="Arial" panose="020B0604020202020204" pitchFamily="34" charset="0"/>
                <a:cs typeface="Arial" panose="020B0604020202020204" pitchFamily="34" charset="0"/>
              </a:rPr>
              <a:t>E-filing mapping information:</a:t>
            </a:r>
          </a:p>
          <a:p>
            <a:pPr marL="800100" lvl="1" indent="-34290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Include the required file extensions for a usable shapefile</a:t>
            </a:r>
          </a:p>
          <a:p>
            <a:pPr lvl="2"/>
            <a:r>
              <a:rPr lang="en-US" sz="3000" dirty="0">
                <a:solidFill>
                  <a:schemeClr val="tx1"/>
                </a:solidFill>
                <a:latin typeface="Arial" panose="020B0604020202020204" pitchFamily="34" charset="0"/>
                <a:cs typeface="Arial" panose="020B0604020202020204" pitchFamily="34" charset="0"/>
              </a:rPr>
              <a:t>.</a:t>
            </a:r>
            <a:r>
              <a:rPr lang="en-US" sz="3000" dirty="0" err="1">
                <a:solidFill>
                  <a:schemeClr val="tx1"/>
                </a:solidFill>
                <a:latin typeface="Arial" panose="020B0604020202020204" pitchFamily="34" charset="0"/>
                <a:cs typeface="Arial" panose="020B0604020202020204" pitchFamily="34" charset="0"/>
              </a:rPr>
              <a:t>dbf</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prj</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shp</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shx</a:t>
            </a:r>
            <a:endParaRPr lang="en-US" sz="3000" dirty="0">
              <a:solidFill>
                <a:schemeClr val="tx1"/>
              </a:solidFill>
              <a:latin typeface="Arial" panose="020B0604020202020204" pitchFamily="34" charset="0"/>
              <a:cs typeface="Arial" panose="020B0604020202020204" pitchFamily="34" charset="0"/>
            </a:endParaRPr>
          </a:p>
          <a:p>
            <a:pPr lvl="2"/>
            <a:endParaRPr lang="en-US" sz="1200" dirty="0">
              <a:solidFill>
                <a:schemeClr val="tx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Include each PDF map at the original scale and size, that is in color or gray scale ready.</a:t>
            </a:r>
          </a:p>
          <a:p>
            <a:pPr marL="800100" lvl="1" indent="-342900">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Include cover letter for revised maps and shapefiles</a:t>
            </a:r>
          </a:p>
          <a:p>
            <a:pPr marL="1257300" lvl="2" indent="-34290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Provide a statement indicating reason for revised mapping information; and</a:t>
            </a:r>
          </a:p>
          <a:p>
            <a:pPr marL="1257300" lvl="2" indent="-34290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List the mapping information that is included in the filing.</a:t>
            </a:r>
          </a:p>
          <a:p>
            <a:pPr marL="342900" marR="0" lvl="0" indent="-342900">
              <a:lnSpc>
                <a:spcPct val="107000"/>
              </a:lnSpc>
              <a:spcBef>
                <a:spcPts val="0"/>
              </a:spcBef>
              <a:spcAft>
                <a:spcPts val="0"/>
              </a:spcAft>
              <a:buFont typeface="Symbol" panose="05050102010706020507" pitchFamily="18" charset="2"/>
              <a:buChar char=""/>
            </a:pP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22CA8C2-9033-0B73-86EC-699EDC12D075}"/>
              </a:ext>
            </a:extLst>
          </p:cNvPr>
          <p:cNvSpPr>
            <a:spLocks noGrp="1"/>
          </p:cNvSpPr>
          <p:nvPr>
            <p:ph type="ftr" sz="quarter" idx="11"/>
          </p:nvPr>
        </p:nvSpPr>
        <p:spPr>
          <a:xfrm>
            <a:off x="4038600" y="6466878"/>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9828B283-DB66-014F-65AD-AE9B824D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2E8B012-E519-69BB-02BB-6DF98ACE64F2}"/>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830A84E-EA0C-21FB-5212-9DF17B59FBD9}"/>
              </a:ext>
            </a:extLst>
          </p:cNvPr>
          <p:cNvSpPr txBox="1">
            <a:spLocks/>
          </p:cNvSpPr>
          <p:nvPr/>
        </p:nvSpPr>
        <p:spPr>
          <a:xfrm>
            <a:off x="253996" y="244837"/>
            <a:ext cx="11548610" cy="6565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5400" dirty="0">
                <a:solidFill>
                  <a:schemeClr val="accent1">
                    <a:lumMod val="75000"/>
                  </a:schemeClr>
                </a:solidFill>
                <a:latin typeface="Arial" panose="020B0604020202020204" pitchFamily="34" charset="0"/>
                <a:cs typeface="Arial" panose="020B0604020202020204" pitchFamily="34" charset="0"/>
              </a:rPr>
              <a:t>E-File</a:t>
            </a:r>
          </a:p>
        </p:txBody>
      </p:sp>
      <p:pic>
        <p:nvPicPr>
          <p:cNvPr id="2" name="Graphic 1" descr="Checkbox Checked outline">
            <a:extLst>
              <a:ext uri="{FF2B5EF4-FFF2-40B4-BE49-F238E27FC236}">
                <a16:creationId xmlns:a16="http://schemas.microsoft.com/office/drawing/2014/main" id="{2D1A3A22-CFE7-742F-54B5-C55409A327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2540" y="-8546"/>
            <a:ext cx="914400" cy="914400"/>
          </a:xfrm>
          <a:prstGeom prst="rect">
            <a:avLst/>
          </a:prstGeom>
        </p:spPr>
      </p:pic>
      <p:pic>
        <p:nvPicPr>
          <p:cNvPr id="11" name="Audio 10">
            <a:hlinkClick r:id="" action="ppaction://media"/>
            <a:extLst>
              <a:ext uri="{FF2B5EF4-FFF2-40B4-BE49-F238E27FC236}">
                <a16:creationId xmlns:a16="http://schemas.microsoft.com/office/drawing/2014/main" id="{F6488F13-01FA-4144-CE18-E1B2944E49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15745"/>
      </p:ext>
    </p:extLst>
  </p:cSld>
  <p:clrMapOvr>
    <a:masterClrMapping/>
  </p:clrMapOvr>
  <mc:AlternateContent xmlns:mc="http://schemas.openxmlformats.org/markup-compatibility/2006" xmlns:p14="http://schemas.microsoft.com/office/powerpoint/2010/main">
    <mc:Choice Requires="p14">
      <p:transition spd="slow" p14:dur="2000" advTm="42313"/>
    </mc:Choice>
    <mc:Fallback xmlns="">
      <p:transition spd="slow" advTm="4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612748" y="1117696"/>
            <a:ext cx="11218143" cy="4006754"/>
          </a:xfrm>
        </p:spPr>
        <p:txBody>
          <a:bodyPr>
            <a:noAutofit/>
          </a:bodyPr>
          <a:lstStyle/>
          <a:p>
            <a:pPr marL="457200" indent="-457200">
              <a:lnSpc>
                <a:spcPct val="107000"/>
              </a:lnSpc>
              <a:spcBef>
                <a:spcPts val="0"/>
              </a:spcBef>
              <a:buFont typeface="Arial" panose="020B0604020202020204" pitchFamily="34" charset="0"/>
              <a:buChar char="•"/>
            </a:pP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Guidance will be provided throughout the application or petition process.</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Staff may only provide general guidance before an application or petition is filed. </a:t>
            </a:r>
          </a:p>
          <a:p>
            <a:pPr marL="457200" indent="-457200">
              <a:lnSpc>
                <a:spcPct val="107000"/>
              </a:lnSpc>
              <a:spcBef>
                <a:spcPts val="0"/>
              </a:spcBef>
              <a:buFont typeface="Arial" panose="020B0604020202020204" pitchFamily="34" charset="0"/>
              <a:buChar char="•"/>
            </a:pPr>
            <a:endParaRPr lang="en-US" sz="1200" dirty="0">
              <a:solidFill>
                <a:srgbClr val="C00000"/>
              </a:solidFill>
              <a:latin typeface="Arial" panose="020B060402020202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a:t>
            </a: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pecific guidance is based on a review of the information contained in the application or petition.</a:t>
            </a:r>
          </a:p>
          <a:p>
            <a:pPr>
              <a:lnSpc>
                <a:spcPct val="107000"/>
              </a:lnSpc>
              <a:spcBef>
                <a:spcPts val="0"/>
              </a:spcBef>
            </a:pPr>
            <a:endParaRPr lang="en-US" sz="12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32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buFont typeface="Arial" panose="020B0604020202020204" pitchFamily="34" charset="0"/>
              <a:buChar char="•"/>
            </a:pPr>
            <a:endParaRPr lang="en-US" sz="18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800"/>
              </a:spcAft>
              <a:buSzPts val="1000"/>
              <a:tabLst>
                <a:tab pos="628650" algn="l"/>
              </a:tabLst>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2D23B3-EC6D-F698-7FBC-4CC11BC4311A}"/>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7" name="Picture 6" descr="Logo&#10;&#10;Description automatically generated">
            <a:extLst>
              <a:ext uri="{FF2B5EF4-FFF2-40B4-BE49-F238E27FC236}">
                <a16:creationId xmlns:a16="http://schemas.microsoft.com/office/drawing/2014/main" id="{61600B70-E1EA-C60F-DE13-90D97497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8" name="Rectangle 7">
            <a:extLst>
              <a:ext uri="{FF2B5EF4-FFF2-40B4-BE49-F238E27FC236}">
                <a16:creationId xmlns:a16="http://schemas.microsoft.com/office/drawing/2014/main" id="{103AF0E2-2094-19E0-D7C6-74AFA01CAF68}"/>
              </a:ext>
            </a:extLst>
          </p:cNvPr>
          <p:cNvSpPr/>
          <p:nvPr/>
        </p:nvSpPr>
        <p:spPr>
          <a:xfrm>
            <a:off x="0" y="-25401"/>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0023507-DC48-6BB0-00CB-77097610F355}"/>
              </a:ext>
            </a:extLst>
          </p:cNvPr>
          <p:cNvSpPr>
            <a:spLocks noGrp="1"/>
          </p:cNvSpPr>
          <p:nvPr>
            <p:ph type="title"/>
          </p:nvPr>
        </p:nvSpPr>
        <p:spPr>
          <a:xfrm>
            <a:off x="401053" y="230066"/>
            <a:ext cx="11548610" cy="656595"/>
          </a:xfrm>
        </p:spPr>
        <p:txBody>
          <a:bodyPr>
            <a:noAutofit/>
          </a:bodyPr>
          <a:lstStyle/>
          <a:p>
            <a:pPr algn="ctr"/>
            <a:r>
              <a:rPr lang="en-US" sz="5400" dirty="0">
                <a:solidFill>
                  <a:schemeClr val="accent1">
                    <a:lumMod val="75000"/>
                  </a:schemeClr>
                </a:solidFill>
                <a:latin typeface="Arial" panose="020B0604020202020204" pitchFamily="34" charset="0"/>
                <a:cs typeface="Arial" panose="020B0604020202020204" pitchFamily="34" charset="0"/>
              </a:rPr>
              <a:t>Support</a:t>
            </a:r>
          </a:p>
        </p:txBody>
      </p:sp>
      <p:pic>
        <p:nvPicPr>
          <p:cNvPr id="5" name="Graphic 4" descr="Checkbox Checked outline">
            <a:extLst>
              <a:ext uri="{FF2B5EF4-FFF2-40B4-BE49-F238E27FC236}">
                <a16:creationId xmlns:a16="http://schemas.microsoft.com/office/drawing/2014/main" id="{CB143A38-0FC3-23CF-C03D-DD1D9C1058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3877" y="-8546"/>
            <a:ext cx="914400" cy="914400"/>
          </a:xfrm>
          <a:prstGeom prst="rect">
            <a:avLst/>
          </a:prstGeom>
        </p:spPr>
      </p:pic>
      <p:pic>
        <p:nvPicPr>
          <p:cNvPr id="13" name="Audio 12">
            <a:hlinkClick r:id="" action="ppaction://media"/>
            <a:extLst>
              <a:ext uri="{FF2B5EF4-FFF2-40B4-BE49-F238E27FC236}">
                <a16:creationId xmlns:a16="http://schemas.microsoft.com/office/drawing/2014/main" id="{EBC09585-6D81-DD07-8462-7F097D4DC3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8166919"/>
      </p:ext>
    </p:extLst>
  </p:cSld>
  <p:clrMapOvr>
    <a:masterClrMapping/>
  </p:clrMapOvr>
  <mc:AlternateContent xmlns:mc="http://schemas.openxmlformats.org/markup-compatibility/2006" xmlns:p14="http://schemas.microsoft.com/office/powerpoint/2010/main">
    <mc:Choice Requires="p14">
      <p:transition spd="slow" p14:dur="2000" advTm="31168"/>
    </mc:Choice>
    <mc:Fallback xmlns="">
      <p:transition spd="slow" advTm="3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401053" y="1075273"/>
            <a:ext cx="11548610" cy="5687510"/>
          </a:xfrm>
        </p:spPr>
        <p:txBody>
          <a:bodyPr>
            <a:noAutofit/>
          </a:bodyPr>
          <a:lstStyle/>
          <a:p>
            <a:pPr>
              <a:lnSpc>
                <a:spcPct val="70000"/>
              </a:lnSpc>
            </a:pPr>
            <a:r>
              <a:rPr lang="en-US" sz="3000" dirty="0">
                <a:solidFill>
                  <a:schemeClr val="tx1"/>
                </a:solidFill>
                <a:latin typeface="Arial" panose="020B0604020202020204" pitchFamily="34" charset="0"/>
                <a:cs typeface="Arial" panose="020B0604020202020204" pitchFamily="34" charset="0"/>
              </a:rPr>
              <a:t>        Need</a:t>
            </a:r>
            <a:r>
              <a:rPr lang="en-US" sz="3000" b="1" dirty="0">
                <a:solidFill>
                  <a:schemeClr val="tx1"/>
                </a:solidFill>
                <a:latin typeface="Arial" panose="020B0604020202020204" pitchFamily="34" charset="0"/>
                <a:cs typeface="Arial" panose="020B0604020202020204" pitchFamily="34" charset="0"/>
              </a:rPr>
              <a:t> </a:t>
            </a:r>
            <a:r>
              <a:rPr lang="en-US" sz="3000" dirty="0">
                <a:solidFill>
                  <a:schemeClr val="tx1"/>
                </a:solidFill>
                <a:latin typeface="Arial" panose="020B0604020202020204" pitchFamily="34" charset="0"/>
                <a:cs typeface="Arial" panose="020B0604020202020204" pitchFamily="34" charset="0"/>
              </a:rPr>
              <a:t>to Know    </a:t>
            </a:r>
          </a:p>
          <a:p>
            <a:pPr>
              <a:lnSpc>
                <a:spcPct val="70000"/>
              </a:lnSpc>
            </a:pPr>
            <a:r>
              <a:rPr lang="en-US" sz="3000" dirty="0">
                <a:solidFill>
                  <a:schemeClr val="tx1"/>
                </a:solidFill>
                <a:latin typeface="Arial" panose="020B0604020202020204" pitchFamily="34" charset="0"/>
                <a:cs typeface="Arial" panose="020B0604020202020204" pitchFamily="34" charset="0"/>
              </a:rPr>
              <a:t>                                   </a:t>
            </a:r>
          </a:p>
          <a:p>
            <a:endParaRPr lang="en-US" sz="1200" dirty="0">
              <a:solidFill>
                <a:schemeClr val="tx1"/>
              </a:solidFill>
              <a:latin typeface="Arial" panose="020B0604020202020204" pitchFamily="34" charset="0"/>
              <a:cs typeface="Arial" panose="020B0604020202020204" pitchFamily="34" charset="0"/>
            </a:endParaRPr>
          </a:p>
          <a:p>
            <a:pPr>
              <a:lnSpc>
                <a:spcPct val="70000"/>
              </a:lnSpc>
            </a:pPr>
            <a:r>
              <a:rPr lang="en-US" sz="3000" dirty="0">
                <a:solidFill>
                  <a:schemeClr val="tx1"/>
                </a:solidFill>
                <a:latin typeface="Arial" panose="020B0604020202020204" pitchFamily="34" charset="0"/>
                <a:cs typeface="Arial" panose="020B0604020202020204" pitchFamily="34" charset="0"/>
              </a:rPr>
              <a:t>        Resources     </a:t>
            </a:r>
          </a:p>
          <a:p>
            <a:pPr>
              <a:lnSpc>
                <a:spcPct val="70000"/>
              </a:lnSpc>
            </a:pPr>
            <a:r>
              <a:rPr lang="en-US" sz="3000" dirty="0">
                <a:solidFill>
                  <a:schemeClr val="tx1"/>
                </a:solidFill>
                <a:latin typeface="Arial" panose="020B0604020202020204" pitchFamily="34" charset="0"/>
                <a:cs typeface="Arial" panose="020B0604020202020204" pitchFamily="34" charset="0"/>
              </a:rPr>
              <a:t>                             </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r>
              <a:rPr lang="en-US" sz="3000" dirty="0">
                <a:solidFill>
                  <a:schemeClr val="tx1"/>
                </a:solidFill>
                <a:latin typeface="Arial" panose="020B0604020202020204" pitchFamily="34" charset="0"/>
                <a:cs typeface="Arial" panose="020B0604020202020204" pitchFamily="34" charset="0"/>
              </a:rPr>
              <a:t>        Create </a:t>
            </a:r>
          </a:p>
          <a:p>
            <a:endParaRPr lang="en-US" sz="3000" dirty="0">
              <a:solidFill>
                <a:schemeClr val="tx1"/>
              </a:solidFill>
              <a:latin typeface="Arial" panose="020B0604020202020204" pitchFamily="34" charset="0"/>
              <a:cs typeface="Arial" panose="020B0604020202020204" pitchFamily="34" charset="0"/>
            </a:endParaRP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a:lnSpc>
                <a:spcPct val="70000"/>
              </a:lnSpc>
            </a:pPr>
            <a:r>
              <a:rPr lang="en-US" sz="3000" dirty="0">
                <a:solidFill>
                  <a:schemeClr val="tx1"/>
                </a:solidFill>
                <a:latin typeface="Arial" panose="020B0604020202020204" pitchFamily="34" charset="0"/>
                <a:cs typeface="Arial" panose="020B0604020202020204" pitchFamily="34" charset="0"/>
              </a:rPr>
              <a:t>        E-File  </a:t>
            </a:r>
          </a:p>
          <a:p>
            <a:pPr>
              <a:lnSpc>
                <a:spcPct val="70000"/>
              </a:lnSpc>
            </a:pPr>
            <a:endParaRPr lang="en-US" sz="3000" dirty="0">
              <a:solidFill>
                <a:schemeClr val="tx1"/>
              </a:solidFill>
              <a:latin typeface="Arial" panose="020B0604020202020204" pitchFamily="34" charset="0"/>
              <a:cs typeface="Arial" panose="020B0604020202020204" pitchFamily="34" charset="0"/>
            </a:endParaRP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r>
              <a:rPr lang="en-US" sz="3000" dirty="0">
                <a:solidFill>
                  <a:schemeClr val="tx1"/>
                </a:solidFill>
                <a:latin typeface="Arial" panose="020B0604020202020204" pitchFamily="34" charset="0"/>
                <a:cs typeface="Arial" panose="020B0604020202020204" pitchFamily="34" charset="0"/>
              </a:rPr>
              <a:t>        Support </a:t>
            </a:r>
          </a:p>
        </p:txBody>
      </p:sp>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406367" y="-120016"/>
            <a:ext cx="11548610" cy="1195289"/>
          </a:xfrm>
        </p:spPr>
        <p:txBody>
          <a:bodyPr anchor="ctr">
            <a:normAutofit/>
          </a:bodyPr>
          <a:lstStyle/>
          <a:p>
            <a:pPr algn="ctr"/>
            <a:r>
              <a:rPr lang="en-US" sz="5400" dirty="0">
                <a:solidFill>
                  <a:schemeClr val="accent1">
                    <a:lumMod val="75000"/>
                  </a:schemeClr>
                </a:solidFill>
                <a:latin typeface="Arial" panose="020B0604020202020204" pitchFamily="34" charset="0"/>
                <a:cs typeface="Arial" panose="020B0604020202020204" pitchFamily="34" charset="0"/>
              </a:rPr>
              <a:t>Checklist Summary</a:t>
            </a: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1FC7A44-53CA-8008-437F-BC78BB09A8AD}"/>
              </a:ext>
            </a:extLst>
          </p:cNvPr>
          <p:cNvGrpSpPr/>
          <p:nvPr/>
        </p:nvGrpSpPr>
        <p:grpSpPr>
          <a:xfrm>
            <a:off x="409762" y="789445"/>
            <a:ext cx="915369" cy="5913185"/>
            <a:chOff x="409762" y="905055"/>
            <a:chExt cx="915369" cy="5913185"/>
          </a:xfrm>
        </p:grpSpPr>
        <p:pic>
          <p:nvPicPr>
            <p:cNvPr id="15" name="Graphic 14" descr="Checkbox Checked outline">
              <a:extLst>
                <a:ext uri="{FF2B5EF4-FFF2-40B4-BE49-F238E27FC236}">
                  <a16:creationId xmlns:a16="http://schemas.microsoft.com/office/drawing/2014/main" id="{762CFAD0-29A9-80E5-BFF0-B979F867A4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9762" y="5903840"/>
              <a:ext cx="914400" cy="914400"/>
            </a:xfrm>
            <a:prstGeom prst="rect">
              <a:avLst/>
            </a:prstGeom>
          </p:spPr>
        </p:pic>
        <p:pic>
          <p:nvPicPr>
            <p:cNvPr id="8" name="Graphic 7" descr="Checkbox Checked outline">
              <a:extLst>
                <a:ext uri="{FF2B5EF4-FFF2-40B4-BE49-F238E27FC236}">
                  <a16:creationId xmlns:a16="http://schemas.microsoft.com/office/drawing/2014/main" id="{709642DC-1369-C74C-7DDB-3158366DE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731" y="905055"/>
              <a:ext cx="914400" cy="914400"/>
            </a:xfrm>
            <a:prstGeom prst="rect">
              <a:avLst/>
            </a:prstGeom>
          </p:spPr>
        </p:pic>
        <p:pic>
          <p:nvPicPr>
            <p:cNvPr id="11" name="Graphic 10" descr="Checkbox Checked outline">
              <a:extLst>
                <a:ext uri="{FF2B5EF4-FFF2-40B4-BE49-F238E27FC236}">
                  <a16:creationId xmlns:a16="http://schemas.microsoft.com/office/drawing/2014/main" id="{687C745E-1923-A804-C46B-AECAD7C74C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731" y="2085752"/>
              <a:ext cx="914400" cy="914400"/>
            </a:xfrm>
            <a:prstGeom prst="rect">
              <a:avLst/>
            </a:prstGeom>
          </p:spPr>
        </p:pic>
        <p:pic>
          <p:nvPicPr>
            <p:cNvPr id="12" name="Graphic 11" descr="Checkbox Checked outline">
              <a:extLst>
                <a:ext uri="{FF2B5EF4-FFF2-40B4-BE49-F238E27FC236}">
                  <a16:creationId xmlns:a16="http://schemas.microsoft.com/office/drawing/2014/main" id="{13C5CD4D-FCA5-8B5F-468D-BFB5FD2EF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731" y="3324619"/>
              <a:ext cx="914400" cy="914400"/>
            </a:xfrm>
            <a:prstGeom prst="rect">
              <a:avLst/>
            </a:prstGeom>
          </p:spPr>
        </p:pic>
        <p:pic>
          <p:nvPicPr>
            <p:cNvPr id="14" name="Graphic 13" descr="Checkbox Checked outline">
              <a:extLst>
                <a:ext uri="{FF2B5EF4-FFF2-40B4-BE49-F238E27FC236}">
                  <a16:creationId xmlns:a16="http://schemas.microsoft.com/office/drawing/2014/main" id="{E5F76C82-6BAA-F2BD-9A29-A439C3C58F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9762" y="4666682"/>
              <a:ext cx="914400" cy="914400"/>
            </a:xfrm>
            <a:prstGeom prst="rect">
              <a:avLst/>
            </a:prstGeom>
          </p:spPr>
        </p:pic>
      </p:grpSp>
      <p:pic>
        <p:nvPicPr>
          <p:cNvPr id="5" name="Audio 4">
            <a:hlinkClick r:id="" action="ppaction://media"/>
            <a:extLst>
              <a:ext uri="{FF2B5EF4-FFF2-40B4-BE49-F238E27FC236}">
                <a16:creationId xmlns:a16="http://schemas.microsoft.com/office/drawing/2014/main" id="{B223C10E-AB8C-3506-D259-8BC5916216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6791273"/>
      </p:ext>
    </p:extLst>
  </p:cSld>
  <p:clrMapOvr>
    <a:masterClrMapping/>
  </p:clrMapOvr>
  <mc:AlternateContent xmlns:mc="http://schemas.openxmlformats.org/markup-compatibility/2006" xmlns:p14="http://schemas.microsoft.com/office/powerpoint/2010/main">
    <mc:Choice Requires="p14">
      <p:transition spd="slow" p14:dur="2000" advTm="34011"/>
    </mc:Choice>
    <mc:Fallback xmlns="">
      <p:transition spd="slow" advTm="3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401053" y="1208201"/>
            <a:ext cx="11548610" cy="5554582"/>
          </a:xfrm>
        </p:spPr>
        <p:txBody>
          <a:bodyPr>
            <a:noAutofit/>
          </a:bodyPr>
          <a:lstStyle/>
          <a:p>
            <a:pPr algn="ctr">
              <a:lnSpc>
                <a:spcPct val="70000"/>
              </a:lnSpc>
            </a:pPr>
            <a:endParaRPr lang="en-US" sz="3000" dirty="0">
              <a:solidFill>
                <a:schemeClr val="tx1"/>
              </a:solidFill>
              <a:latin typeface="Arial" panose="020B0604020202020204" pitchFamily="34" charset="0"/>
              <a:cs typeface="Arial" panose="020B0604020202020204" pitchFamily="34" charset="0"/>
            </a:endParaRPr>
          </a:p>
          <a:p>
            <a:pPr algn="ctr">
              <a:lnSpc>
                <a:spcPct val="70000"/>
              </a:lnSpc>
            </a:pPr>
            <a:endParaRPr lang="en-US" sz="3000" dirty="0">
              <a:solidFill>
                <a:schemeClr val="tx1"/>
              </a:solidFill>
              <a:latin typeface="Arial" panose="020B0604020202020204" pitchFamily="34" charset="0"/>
              <a:cs typeface="Arial" panose="020B0604020202020204" pitchFamily="34" charset="0"/>
            </a:endParaRPr>
          </a:p>
          <a:p>
            <a:pPr algn="ctr">
              <a:lnSpc>
                <a:spcPct val="70000"/>
              </a:lnSpc>
            </a:pPr>
            <a:endParaRPr lang="en-US" sz="3000" dirty="0">
              <a:solidFill>
                <a:schemeClr val="tx1"/>
              </a:solidFill>
              <a:latin typeface="Arial" panose="020B0604020202020204" pitchFamily="34" charset="0"/>
              <a:cs typeface="Arial" panose="020B0604020202020204" pitchFamily="34" charset="0"/>
            </a:endParaRPr>
          </a:p>
          <a:p>
            <a:pPr algn="ctr">
              <a:lnSpc>
                <a:spcPct val="70000"/>
              </a:lnSpc>
            </a:pPr>
            <a:r>
              <a:rPr lang="en-US" sz="3000" dirty="0">
                <a:solidFill>
                  <a:schemeClr val="tx1"/>
                </a:solidFill>
                <a:latin typeface="Arial" panose="020B0604020202020204" pitchFamily="34" charset="0"/>
                <a:cs typeface="Arial" panose="020B0604020202020204" pitchFamily="34" charset="0"/>
              </a:rPr>
              <a:t>Contact Mapping Section staff </a:t>
            </a:r>
          </a:p>
          <a:p>
            <a:pPr algn="ctr">
              <a:lnSpc>
                <a:spcPct val="70000"/>
              </a:lnSpc>
            </a:pPr>
            <a:r>
              <a:rPr lang="en-US" sz="3000" dirty="0">
                <a:solidFill>
                  <a:schemeClr val="tx1"/>
                </a:solidFill>
                <a:latin typeface="Arial" panose="020B0604020202020204" pitchFamily="34" charset="0"/>
                <a:cs typeface="Arial" panose="020B0604020202020204" pitchFamily="34" charset="0"/>
              </a:rPr>
              <a:t>by email at: </a:t>
            </a:r>
            <a:r>
              <a:rPr lang="en-US" sz="3000" dirty="0">
                <a:solidFill>
                  <a:schemeClr val="accent1">
                    <a:lumMod val="75000"/>
                  </a:schemeClr>
                </a:solidFill>
                <a:latin typeface="Arial" panose="020B0604020202020204" pitchFamily="34" charset="0"/>
                <a:cs typeface="Arial" panose="020B0604020202020204" pitchFamily="34" charset="0"/>
              </a:rPr>
              <a:t>water@puc.texas.gov</a:t>
            </a:r>
          </a:p>
          <a:p>
            <a:pPr algn="ctr">
              <a:lnSpc>
                <a:spcPct val="70000"/>
              </a:lnSpc>
            </a:pPr>
            <a:endParaRPr lang="en-US" sz="300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406367" y="-101833"/>
            <a:ext cx="11548610" cy="1195289"/>
          </a:xfrm>
        </p:spPr>
        <p:txBody>
          <a:bodyPr anchor="ctr">
            <a:normAutofit/>
          </a:bodyPr>
          <a:lstStyle/>
          <a:p>
            <a:pPr algn="ctr"/>
            <a:r>
              <a:rPr lang="en-US" sz="5400" dirty="0">
                <a:solidFill>
                  <a:schemeClr val="accent1">
                    <a:lumMod val="75000"/>
                  </a:schemeClr>
                </a:solidFill>
                <a:latin typeface="Arial" panose="020B0604020202020204" pitchFamily="34" charset="0"/>
                <a:cs typeface="Arial" panose="020B0604020202020204" pitchFamily="34" charset="0"/>
              </a:rPr>
              <a:t>The End</a:t>
            </a: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27709"/>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69C4A6FA-22F2-D2A8-0DA5-57E50A2B7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0474706"/>
      </p:ext>
    </p:extLst>
  </p:cSld>
  <p:clrMapOvr>
    <a:masterClrMapping/>
  </p:clrMapOvr>
  <mc:AlternateContent xmlns:mc="http://schemas.openxmlformats.org/markup-compatibility/2006" xmlns:p14="http://schemas.microsoft.com/office/powerpoint/2010/main">
    <mc:Choice Requires="p14">
      <p:transition spd="slow" p14:dur="2000" advTm="7462"/>
    </mc:Choice>
    <mc:Fallback xmlns="">
      <p:transition spd="slow" advTm="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4194-FC9A-3FA2-095A-0D985B35763F}"/>
              </a:ext>
            </a:extLst>
          </p:cNvPr>
          <p:cNvSpPr>
            <a:spLocks noGrp="1"/>
          </p:cNvSpPr>
          <p:nvPr>
            <p:ph type="title"/>
          </p:nvPr>
        </p:nvSpPr>
        <p:spPr>
          <a:xfrm>
            <a:off x="321695" y="-11580"/>
            <a:ext cx="11548610" cy="974076"/>
          </a:xfrm>
        </p:spPr>
        <p:txBody>
          <a:bodyPr anchor="ctr">
            <a:noAutofit/>
          </a:bodyPr>
          <a:lstStyle/>
          <a:p>
            <a:pPr algn="ctr"/>
            <a:r>
              <a:rPr lang="en-US" sz="3900" b="1" dirty="0">
                <a:solidFill>
                  <a:schemeClr val="accent1">
                    <a:lumMod val="75000"/>
                  </a:schemeClr>
                </a:solidFill>
                <a:latin typeface="Arial" panose="020B0604020202020204" pitchFamily="34" charset="0"/>
                <a:cs typeface="Arial" panose="020B0604020202020204" pitchFamily="34" charset="0"/>
              </a:rPr>
              <a:t> </a:t>
            </a:r>
            <a:br>
              <a:rPr lang="en-US" sz="3900" b="1" dirty="0">
                <a:solidFill>
                  <a:schemeClr val="accent1">
                    <a:lumMod val="75000"/>
                  </a:schemeClr>
                </a:solidFill>
                <a:latin typeface="Arial" panose="020B0604020202020204" pitchFamily="34" charset="0"/>
                <a:cs typeface="Arial" panose="020B0604020202020204" pitchFamily="34" charset="0"/>
              </a:rPr>
            </a:br>
            <a:r>
              <a:rPr lang="en-US" sz="5400" dirty="0">
                <a:solidFill>
                  <a:schemeClr val="accent1">
                    <a:lumMod val="75000"/>
                  </a:schemeClr>
                </a:solidFill>
                <a:latin typeface="Arial" panose="020B0604020202020204" pitchFamily="34" charset="0"/>
                <a:cs typeface="Arial" panose="020B0604020202020204" pitchFamily="34" charset="0"/>
              </a:rPr>
              <a:t>Need to Know</a:t>
            </a:r>
            <a:br>
              <a:rPr lang="en-US" sz="3900" b="1" dirty="0">
                <a:solidFill>
                  <a:schemeClr val="accent1">
                    <a:lumMod val="75000"/>
                  </a:schemeClr>
                </a:solidFill>
                <a:latin typeface="Arial" panose="020B0604020202020204" pitchFamily="34" charset="0"/>
                <a:cs typeface="Arial" panose="020B0604020202020204" pitchFamily="34" charset="0"/>
              </a:rPr>
            </a:br>
            <a:r>
              <a:rPr lang="en-US" sz="3900" b="1" strike="sngStrike" dirty="0">
                <a:solidFill>
                  <a:schemeClr val="accent1">
                    <a:lumMod val="75000"/>
                  </a:schemeClr>
                </a:solidFill>
                <a:latin typeface="Arial" panose="020B0604020202020204" pitchFamily="34" charset="0"/>
                <a:cs typeface="Arial" panose="020B0604020202020204" pitchFamily="34" charset="0"/>
              </a:rPr>
              <a:t> </a:t>
            </a:r>
            <a:endParaRPr lang="en-US" sz="3900" strike="sngStrike" dirty="0">
              <a:solidFill>
                <a:schemeClr val="accent1">
                  <a:lumMod val="75000"/>
                </a:schemeClr>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CD76DA2-D1E6-EE97-DA7E-673F9E667830}"/>
              </a:ext>
            </a:extLst>
          </p:cNvPr>
          <p:cNvSpPr>
            <a:spLocks noGrp="1"/>
          </p:cNvSpPr>
          <p:nvPr>
            <p:ph type="body" idx="1"/>
          </p:nvPr>
        </p:nvSpPr>
        <p:spPr>
          <a:xfrm>
            <a:off x="580500" y="1033280"/>
            <a:ext cx="10597896" cy="5554582"/>
          </a:xfrm>
        </p:spPr>
        <p:txBody>
          <a:bodyPr>
            <a:noAutofit/>
          </a:bodyPr>
          <a:lstStyle/>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Purpose of the maps</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Application or petition type</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Intent of application or petition</a:t>
            </a: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Boundary of requested area or tract of land</a:t>
            </a:r>
          </a:p>
          <a:p>
            <a:pPr marL="228600" indent="-2286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CCN holder’s name and CCN No. (water and sewer)</a:t>
            </a:r>
          </a:p>
          <a:p>
            <a:pPr marL="571500" indent="-571500">
              <a:buFont typeface="+mj-lt"/>
              <a:buAutoNum type="arabicPeriod"/>
            </a:pPr>
            <a:endParaRPr lang="en-US" sz="1200" dirty="0">
              <a:solidFill>
                <a:schemeClr val="tx1"/>
              </a:solidFill>
              <a:latin typeface="Arial" panose="020B0604020202020204" pitchFamily="34" charset="0"/>
              <a:cs typeface="Arial" panose="020B0604020202020204" pitchFamily="34" charset="0"/>
            </a:endParaRPr>
          </a:p>
          <a:p>
            <a:pPr marL="571500" indent="-571500">
              <a:buFont typeface="+mj-lt"/>
              <a:buAutoNum type="arabicPeriod"/>
            </a:pPr>
            <a:r>
              <a:rPr lang="en-US" sz="3000" dirty="0">
                <a:solidFill>
                  <a:schemeClr val="tx1"/>
                </a:solidFill>
                <a:latin typeface="Arial" panose="020B0604020202020204" pitchFamily="34" charset="0"/>
                <a:cs typeface="Arial" panose="020B0604020202020204" pitchFamily="34" charset="0"/>
              </a:rPr>
              <a:t>Agreement needed?</a:t>
            </a:r>
          </a:p>
        </p:txBody>
      </p:sp>
      <p:pic>
        <p:nvPicPr>
          <p:cNvPr id="6" name="Graphic 5" descr="Checkbox Checked outline">
            <a:extLst>
              <a:ext uri="{FF2B5EF4-FFF2-40B4-BE49-F238E27FC236}">
                <a16:creationId xmlns:a16="http://schemas.microsoft.com/office/drawing/2014/main" id="{1ECCB3E6-69BB-855D-C77C-70DA72C7F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0353" y="-8546"/>
            <a:ext cx="914400" cy="914400"/>
          </a:xfrm>
          <a:prstGeom prst="rect">
            <a:avLst/>
          </a:prstGeom>
        </p:spPr>
      </p:pic>
      <p:pic>
        <p:nvPicPr>
          <p:cNvPr id="8" name="Audio 7">
            <a:hlinkClick r:id="" action="ppaction://media"/>
            <a:extLst>
              <a:ext uri="{FF2B5EF4-FFF2-40B4-BE49-F238E27FC236}">
                <a16:creationId xmlns:a16="http://schemas.microsoft.com/office/drawing/2014/main" id="{CCB86457-3754-6FB2-722D-CA41F2224D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9608389"/>
      </p:ext>
    </p:extLst>
  </p:cSld>
  <p:clrMapOvr>
    <a:masterClrMapping/>
  </p:clrMapOvr>
  <mc:AlternateContent xmlns:mc="http://schemas.openxmlformats.org/markup-compatibility/2006" xmlns:p14="http://schemas.microsoft.com/office/powerpoint/2010/main">
    <mc:Choice Requires="p14">
      <p:transition spd="slow" p14:dur="2000" advTm="26844"/>
    </mc:Choice>
    <mc:Fallback xmlns="">
      <p:transition spd="slow" advTm="2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3587475" y="614683"/>
            <a:ext cx="8027250" cy="3903720"/>
          </a:xfrm>
        </p:spPr>
        <p:txBody>
          <a:bodyPr>
            <a:noAutofit/>
          </a:bodyPr>
          <a:lstStyle/>
          <a:p>
            <a:pPr marL="461963"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Support the intent of application or petition</a:t>
            </a:r>
          </a:p>
          <a:p>
            <a:pPr marL="461963" indent="-461963">
              <a:buFont typeface="Arial" panose="020B0604020202020204" pitchFamily="34" charset="0"/>
              <a:buChar char="•"/>
            </a:pPr>
            <a:endParaRPr lang="en-US" sz="3000" dirty="0">
              <a:solidFill>
                <a:schemeClr val="tx1"/>
              </a:solidFill>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Show the location of the requested area</a:t>
            </a:r>
          </a:p>
          <a:p>
            <a:pPr marL="461963" indent="-461963">
              <a:buFont typeface="Arial" panose="020B0604020202020204" pitchFamily="34" charset="0"/>
              <a:buChar char="•"/>
            </a:pPr>
            <a:endParaRPr lang="en-US" sz="3000" dirty="0">
              <a:solidFill>
                <a:schemeClr val="tx1"/>
              </a:solidFill>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Provide notice to the public</a:t>
            </a: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97350A-B1C2-99E7-E372-472AD85D37B5}"/>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a:t>
            </a:r>
          </a:p>
          <a:p>
            <a:r>
              <a:rPr lang="en-US" dirty="0">
                <a:solidFill>
                  <a:schemeClr val="accent1">
                    <a:lumMod val="75000"/>
                  </a:schemeClr>
                </a:solidFill>
                <a:latin typeface="Arial" panose="020B0604020202020204" pitchFamily="34" charset="0"/>
                <a:cs typeface="Arial" panose="020B0604020202020204" pitchFamily="34" charset="0"/>
              </a:rPr>
              <a:t>     petition type</a:t>
            </a:r>
          </a:p>
          <a:p>
            <a:endParaRPr lang="en-US" dirty="0">
              <a:solidFill>
                <a:schemeClr val="accent1">
                  <a:lumMod val="75000"/>
                </a:schemeClr>
              </a:solidFill>
              <a:latin typeface="Arial" panose="020B0604020202020204" pitchFamily="34" charset="0"/>
              <a:cs typeface="Arial" panose="020B0604020202020204" pitchFamily="34" charset="0"/>
            </a:endParaRPr>
          </a:p>
          <a:p>
            <a:r>
              <a:rPr lang="en-US" dirty="0">
                <a:solidFill>
                  <a:schemeClr val="accent1">
                    <a:lumMod val="75000"/>
                  </a:schemeClr>
                </a:solidFill>
                <a:latin typeface="Arial" panose="020B0604020202020204" pitchFamily="34" charset="0"/>
                <a:cs typeface="Arial" panose="020B0604020202020204" pitchFamily="34" charset="0"/>
              </a:rPr>
              <a:t>3.  Intent of application</a:t>
            </a:r>
          </a:p>
          <a:p>
            <a:r>
              <a:rPr lang="en-US" dirty="0">
                <a:solidFill>
                  <a:schemeClr val="accent1">
                    <a:lumMod val="75000"/>
                  </a:schemeClr>
                </a:solidFill>
                <a:latin typeface="Arial" panose="020B0604020202020204" pitchFamily="34" charset="0"/>
                <a:cs typeface="Arial" panose="020B0604020202020204" pitchFamily="34" charset="0"/>
              </a:rPr>
              <a:t>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42900" indent="-342900">
              <a:buAutoNum type="arabicPeriod" startAt="4"/>
            </a:pPr>
            <a:r>
              <a:rPr lang="en-US" dirty="0">
                <a:solidFill>
                  <a:schemeClr val="accent1">
                    <a:lumMod val="75000"/>
                  </a:schemeClr>
                </a:solidFill>
                <a:latin typeface="Arial" panose="020B0604020202020204" pitchFamily="34" charset="0"/>
                <a:cs typeface="Arial" panose="020B0604020202020204" pitchFamily="34" charset="0"/>
              </a:rPr>
              <a:t>Boundary of requested            area or tract of land</a:t>
            </a:r>
          </a:p>
          <a:p>
            <a:pPr marL="342900" indent="-342900">
              <a:buAutoNum type="arabicPeriod" startAt="4"/>
            </a:pPr>
            <a:endParaRPr lang="en-US" dirty="0">
              <a:solidFill>
                <a:schemeClr val="accent1">
                  <a:lumMod val="75000"/>
                </a:schemeClr>
              </a:solidFill>
              <a:latin typeface="Arial" panose="020B0604020202020204" pitchFamily="34" charset="0"/>
              <a:cs typeface="Arial" panose="020B0604020202020204" pitchFamily="34" charset="0"/>
            </a:endParaRPr>
          </a:p>
          <a:p>
            <a:pPr marL="342900" indent="-342900">
              <a:buAutoNum type="arabicPeriod" startAt="4"/>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42900" indent="-342900">
              <a:buAutoNum type="arabicPeriod" startAt="4"/>
            </a:pPr>
            <a:endParaRPr lang="en-US" dirty="0">
              <a:solidFill>
                <a:schemeClr val="accent1">
                  <a:lumMod val="75000"/>
                </a:schemeClr>
              </a:solidFill>
              <a:latin typeface="Arial" panose="020B0604020202020204" pitchFamily="34" charset="0"/>
              <a:cs typeface="Arial" panose="020B0604020202020204" pitchFamily="34" charset="0"/>
            </a:endParaRPr>
          </a:p>
          <a:p>
            <a:pPr marL="342900" indent="-342900">
              <a:buAutoNum type="arabicPeriod" startAt="4"/>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pic>
        <p:nvPicPr>
          <p:cNvPr id="14" name="Audio 13">
            <a:hlinkClick r:id="" action="ppaction://media"/>
            <a:extLst>
              <a:ext uri="{FF2B5EF4-FFF2-40B4-BE49-F238E27FC236}">
                <a16:creationId xmlns:a16="http://schemas.microsoft.com/office/drawing/2014/main" id="{5B5EA8C0-94C0-7F71-3D23-1E32DF6AD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5095995"/>
      </p:ext>
    </p:extLst>
  </p:cSld>
  <p:clrMapOvr>
    <a:masterClrMapping/>
  </p:clrMapOvr>
  <mc:AlternateContent xmlns:mc="http://schemas.openxmlformats.org/markup-compatibility/2006" xmlns:p14="http://schemas.microsoft.com/office/powerpoint/2010/main">
    <mc:Choice Requires="p14">
      <p:transition spd="slow" p14:dur="2000" advTm="41296"/>
    </mc:Choice>
    <mc:Fallback xmlns="">
      <p:transition spd="slow" advTm="4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6B84D-4312-C93D-C0F7-C64A1B167BFF}"/>
              </a:ext>
            </a:extLst>
          </p:cNvPr>
          <p:cNvSpPr>
            <a:spLocks noGrp="1"/>
          </p:cNvSpPr>
          <p:nvPr>
            <p:ph type="body" idx="1"/>
          </p:nvPr>
        </p:nvSpPr>
        <p:spPr>
          <a:xfrm>
            <a:off x="3354817" y="539363"/>
            <a:ext cx="9079519" cy="6197554"/>
          </a:xfrm>
        </p:spPr>
        <p:txBody>
          <a:bodyPr lIns="0" rIns="91440">
            <a:noAutofit/>
          </a:bodyPr>
          <a:lstStyle/>
          <a:p>
            <a:r>
              <a:rPr lang="en-US" sz="3600" dirty="0">
                <a:solidFill>
                  <a:schemeClr val="tx1"/>
                </a:solidFill>
                <a:latin typeface="Arial" panose="020B0604020202020204" pitchFamily="34" charset="0"/>
                <a:cs typeface="Arial" panose="020B0604020202020204" pitchFamily="34" charset="0"/>
              </a:rPr>
              <a:t>   Application Type</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Obtain or Amend CCN</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Sale, Transfer, or Merger (STM)</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13.255 Single Certification in Incorporated or Annexed Areas</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Exempt Utility Registration</a:t>
            </a:r>
          </a:p>
          <a:p>
            <a:pPr marL="571500" indent="-57150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r>
              <a:rPr lang="en-US" sz="3600" dirty="0">
                <a:solidFill>
                  <a:schemeClr val="tx1"/>
                </a:solidFill>
                <a:latin typeface="Arial" panose="020B0604020202020204" pitchFamily="34" charset="0"/>
                <a:cs typeface="Arial" panose="020B0604020202020204" pitchFamily="34" charset="0"/>
              </a:rPr>
              <a:t>   Petition Type</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Streamlined Expedited Release (SER)</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Expedited Release (ER)</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13.248 Contracts Valid and Enforceable</a:t>
            </a:r>
          </a:p>
          <a:p>
            <a:pPr marL="803275" lvl="1" indent="-461963">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13.254 Decertification</a:t>
            </a:r>
          </a:p>
          <a:p>
            <a:endParaRPr lang="en-US" sz="3600" dirty="0">
              <a:solidFill>
                <a:schemeClr val="tx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FD179A-E724-3155-8882-61730681E8AD}"/>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Boundary of 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pic>
        <p:nvPicPr>
          <p:cNvPr id="6" name="Audio 5">
            <a:hlinkClick r:id="" action="ppaction://media"/>
            <a:extLst>
              <a:ext uri="{FF2B5EF4-FFF2-40B4-BE49-F238E27FC236}">
                <a16:creationId xmlns:a16="http://schemas.microsoft.com/office/drawing/2014/main" id="{E8A60726-C641-2219-DC80-A4B4548F1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50475"/>
      </p:ext>
    </p:extLst>
  </p:cSld>
  <p:clrMapOvr>
    <a:masterClrMapping/>
  </p:clrMapOvr>
  <mc:AlternateContent xmlns:mc="http://schemas.openxmlformats.org/markup-compatibility/2006" xmlns:p14="http://schemas.microsoft.com/office/powerpoint/2010/main">
    <mc:Choice Requires="p14">
      <p:transition spd="slow" p14:dur="2000" advTm="13968"/>
    </mc:Choice>
    <mc:Fallback xmlns="">
      <p:transition spd="slow" advTm="1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C2E2D62-36AF-0F6C-2075-CA0FEA565542}"/>
              </a:ext>
            </a:extLst>
          </p:cNvPr>
          <p:cNvGraphicFramePr>
            <a:graphicFrameLocks noGrp="1"/>
          </p:cNvGraphicFramePr>
          <p:nvPr>
            <p:extLst>
              <p:ext uri="{D42A27DB-BD31-4B8C-83A1-F6EECF244321}">
                <p14:modId xmlns:p14="http://schemas.microsoft.com/office/powerpoint/2010/main" val="2712974128"/>
              </p:ext>
            </p:extLst>
          </p:nvPr>
        </p:nvGraphicFramePr>
        <p:xfrm>
          <a:off x="3570514" y="518438"/>
          <a:ext cx="8271468" cy="4371630"/>
        </p:xfrm>
        <a:graphic>
          <a:graphicData uri="http://schemas.openxmlformats.org/drawingml/2006/table">
            <a:tbl>
              <a:tblPr firstRow="1" firstCol="1" bandRow="1"/>
              <a:tblGrid>
                <a:gridCol w="3884023">
                  <a:extLst>
                    <a:ext uri="{9D8B030D-6E8A-4147-A177-3AD203B41FA5}">
                      <a16:colId xmlns:a16="http://schemas.microsoft.com/office/drawing/2014/main" val="2946969882"/>
                    </a:ext>
                  </a:extLst>
                </a:gridCol>
                <a:gridCol w="4387445">
                  <a:extLst>
                    <a:ext uri="{9D8B030D-6E8A-4147-A177-3AD203B41FA5}">
                      <a16:colId xmlns:a16="http://schemas.microsoft.com/office/drawing/2014/main" val="1767907400"/>
                    </a:ext>
                  </a:extLst>
                </a:gridCol>
              </a:tblGrid>
              <a:tr h="612251">
                <a:tc>
                  <a:txBody>
                    <a:bodyPr/>
                    <a:lstStyle/>
                    <a:p>
                      <a:pPr marL="0" marR="0" algn="ctr">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APPLICATION OR PETITION TYPES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ACTIONS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6455978"/>
                  </a:ext>
                </a:extLst>
              </a:tr>
              <a:tr h="376981">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TWC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13.255 Application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Transfer, Decertify, Dually Certify</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639985560"/>
                  </a:ext>
                </a:extLst>
              </a:tr>
              <a:tr h="37490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Application to Obtain or Amend CCN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Amend, Decertify, Dually Certify, Obtain</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35741335"/>
                  </a:ext>
                </a:extLst>
              </a:tr>
              <a:tr h="37490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Sale, Transfer, Merger (STM) Application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Transfer, Amend, Decertify, Dually Certify, Obtain</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26575841"/>
                  </a:ext>
                </a:extLst>
              </a:tr>
              <a:tr h="37490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TWC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13.248 Petition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Transfer, Dually Certify</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64438426"/>
                  </a:ext>
                </a:extLst>
              </a:tr>
              <a:tr h="37490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TWC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13.254(a) Petition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Decertify</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93555999"/>
                  </a:ext>
                </a:extLst>
              </a:tr>
              <a:tr h="62759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TWC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13.254(a-1) Petition for</a:t>
                      </a:r>
                    </a:p>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Expedited Release (ER)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Decertify</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88372871"/>
                  </a:ext>
                </a:extLst>
              </a:tr>
              <a:tr h="62759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 TWC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13.2541 Petition for </a:t>
                      </a:r>
                    </a:p>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Streamlined Expedited Release (SER)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Decertify</a:t>
                      </a:r>
                    </a:p>
                    <a:p>
                      <a:pPr marL="0" marR="0" algn="ctr">
                        <a:lnSpc>
                          <a:spcPct val="107000"/>
                        </a:lnSpc>
                        <a:spcBef>
                          <a:spcPts val="0"/>
                        </a:spcBef>
                        <a:spcAft>
                          <a:spcPts val="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14022091"/>
                  </a:ext>
                </a:extLst>
              </a:tr>
              <a:tr h="627594">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16 TAC </a:t>
                      </a:r>
                      <a:r>
                        <a:rPr lang="en-US" sz="1400" dirty="0">
                          <a:solidFill>
                            <a:schemeClr val="tx1"/>
                          </a:solidFill>
                          <a:latin typeface="Arial" panose="020B060402020202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24.229(e)(1) Application for</a:t>
                      </a:r>
                    </a:p>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Exempt Utility Registration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Obtain</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526623482"/>
                  </a:ext>
                </a:extLst>
              </a:tr>
            </a:tbl>
          </a:graphicData>
        </a:graphic>
      </p:graphicFrame>
      <p:sp>
        <p:nvSpPr>
          <p:cNvPr id="7" name="TextBox 6">
            <a:extLst>
              <a:ext uri="{FF2B5EF4-FFF2-40B4-BE49-F238E27FC236}">
                <a16:creationId xmlns:a16="http://schemas.microsoft.com/office/drawing/2014/main" id="{B37123D1-665B-40B7-BD91-BFBAAF0DC939}"/>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Boundary of 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sp>
        <p:nvSpPr>
          <p:cNvPr id="2" name="TextBox 1">
            <a:extLst>
              <a:ext uri="{FF2B5EF4-FFF2-40B4-BE49-F238E27FC236}">
                <a16:creationId xmlns:a16="http://schemas.microsoft.com/office/drawing/2014/main" id="{8C4AB508-A03C-C24D-ABF1-089BCB52CE7C}"/>
              </a:ext>
            </a:extLst>
          </p:cNvPr>
          <p:cNvSpPr txBox="1"/>
          <p:nvPr/>
        </p:nvSpPr>
        <p:spPr>
          <a:xfrm>
            <a:off x="3570514" y="4893667"/>
            <a:ext cx="8271468" cy="707886"/>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Statute:  Texas Water Code (TWC)</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Rule:      16</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Texas Administrative Code (TAC)</a:t>
            </a:r>
          </a:p>
        </p:txBody>
      </p:sp>
      <p:pic>
        <p:nvPicPr>
          <p:cNvPr id="5" name="Audio 4">
            <a:hlinkClick r:id="" action="ppaction://media"/>
            <a:extLst>
              <a:ext uri="{FF2B5EF4-FFF2-40B4-BE49-F238E27FC236}">
                <a16:creationId xmlns:a16="http://schemas.microsoft.com/office/drawing/2014/main" id="{BB56D2F0-ADDC-1CC4-0D5F-43EF800B4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5762982"/>
      </p:ext>
    </p:extLst>
  </p:cSld>
  <p:clrMapOvr>
    <a:masterClrMapping/>
  </p:clrMapOvr>
  <mc:AlternateContent xmlns:mc="http://schemas.openxmlformats.org/markup-compatibility/2006" xmlns:p14="http://schemas.microsoft.com/office/powerpoint/2010/main">
    <mc:Choice Requires="p14">
      <p:transition spd="slow" p14:dur="2000" advTm="21580"/>
    </mc:Choice>
    <mc:Fallback xmlns="">
      <p:transition spd="slow" advTm="2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F51B88-1FEC-0739-21CB-D23C17884E47}"/>
              </a:ext>
            </a:extLst>
          </p:cNvPr>
          <p:cNvSpPr txBox="1"/>
          <p:nvPr/>
        </p:nvSpPr>
        <p:spPr>
          <a:xfrm>
            <a:off x="3589282" y="1164572"/>
            <a:ext cx="8447471" cy="4770537"/>
          </a:xfrm>
          <a:prstGeom prst="rect">
            <a:avLst/>
          </a:prstGeom>
          <a:noFill/>
        </p:spPr>
        <p:txBody>
          <a:bodyPr wrap="square" rtlCol="0">
            <a:spAutoFit/>
          </a:bodyPr>
          <a:lstStyle/>
          <a:p>
            <a:pPr marL="457200" indent="-457200">
              <a:buFont typeface="Arial" panose="020B0604020202020204" pitchFamily="34" charset="0"/>
              <a:buChar char="•"/>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The area that a petitioner or applicant seeks to obtain, add to, or remove from a retail public utility’s certificated service area.</a:t>
            </a:r>
          </a:p>
          <a:p>
            <a:r>
              <a:rPr lang="en-US" sz="3000" dirty="0">
                <a:latin typeface="Arial" panose="020B0604020202020204" pitchFamily="34" charset="0"/>
                <a:cs typeface="Arial" panose="020B0604020202020204" pitchFamily="34" charset="0"/>
              </a:rPr>
              <a:t> </a:t>
            </a:r>
            <a:endParaRPr lang="en-US" sz="30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3000" dirty="0">
                <a:latin typeface="Arial" panose="020B0604020202020204" pitchFamily="34" charset="0"/>
                <a:ea typeface="Calibri" panose="020F0502020204030204" pitchFamily="34" charset="0"/>
                <a:cs typeface="Arial" panose="020B0604020202020204" pitchFamily="34" charset="0"/>
              </a:rPr>
              <a:t>The boundary of the requested area must follow </a:t>
            </a:r>
            <a:r>
              <a:rPr lang="en-US" sz="3000" dirty="0">
                <a:solidFill>
                  <a:schemeClr val="tx1"/>
                </a:solidFill>
                <a:latin typeface="Arial" panose="020B0604020202020204" pitchFamily="34" charset="0"/>
                <a:cs typeface="Arial" panose="020B0604020202020204" pitchFamily="34" charset="0"/>
              </a:rPr>
              <a:t>verifiable man-made landmarks (parce</a:t>
            </a:r>
            <a:r>
              <a:rPr lang="en-US" sz="3000" dirty="0">
                <a:latin typeface="Arial" panose="020B0604020202020204" pitchFamily="34" charset="0"/>
                <a:cs typeface="Arial" panose="020B0604020202020204" pitchFamily="34" charset="0"/>
              </a:rPr>
              <a:t>ls and roads) </a:t>
            </a:r>
            <a:r>
              <a:rPr lang="en-US" sz="3000" dirty="0">
                <a:solidFill>
                  <a:schemeClr val="tx1"/>
                </a:solidFill>
                <a:latin typeface="Arial" panose="020B0604020202020204" pitchFamily="34" charset="0"/>
                <a:cs typeface="Arial" panose="020B0604020202020204" pitchFamily="34" charset="0"/>
              </a:rPr>
              <a:t>and natural landmarks (rivers and </a:t>
            </a:r>
            <a:r>
              <a:rPr lang="en-US" sz="3000" dirty="0">
                <a:latin typeface="Arial" panose="020B0604020202020204" pitchFamily="34" charset="0"/>
                <a:cs typeface="Arial" panose="020B0604020202020204" pitchFamily="34" charset="0"/>
              </a:rPr>
              <a:t>lakes</a:t>
            </a:r>
            <a:r>
              <a:rPr lang="en-US" sz="3000" dirty="0">
                <a:solidFill>
                  <a:schemeClr val="tx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B56171-3F9D-85FC-72DD-42A09B51BF0F}"/>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Boundary of</a:t>
            </a:r>
            <a:r>
              <a:rPr lang="en-US" sz="1500" b="1" dirty="0">
                <a:solidFill>
                  <a:schemeClr val="accent1">
                    <a:lumMod val="75000"/>
                  </a:schemeClr>
                </a:solidFill>
                <a:latin typeface="Arial" panose="020B0604020202020204" pitchFamily="34" charset="0"/>
                <a:cs typeface="Arial" panose="020B0604020202020204" pitchFamily="34" charset="0"/>
              </a:rPr>
              <a:t> </a:t>
            </a:r>
            <a:r>
              <a:rPr lang="en-US" b="1" dirty="0">
                <a:solidFill>
                  <a:schemeClr val="accent1">
                    <a:lumMod val="75000"/>
                  </a:schemeClr>
                </a:solidFill>
                <a:latin typeface="Arial" panose="020B0604020202020204" pitchFamily="34" charset="0"/>
                <a:cs typeface="Arial" panose="020B0604020202020204" pitchFamily="34" charset="0"/>
              </a:rPr>
              <a:t>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sp>
        <p:nvSpPr>
          <p:cNvPr id="3" name="Title 1">
            <a:extLst>
              <a:ext uri="{FF2B5EF4-FFF2-40B4-BE49-F238E27FC236}">
                <a16:creationId xmlns:a16="http://schemas.microsoft.com/office/drawing/2014/main" id="{8C3FEDFD-4B80-2E44-EF86-A577A523F7CE}"/>
              </a:ext>
            </a:extLst>
          </p:cNvPr>
          <p:cNvSpPr txBox="1">
            <a:spLocks/>
          </p:cNvSpPr>
          <p:nvPr/>
        </p:nvSpPr>
        <p:spPr>
          <a:xfrm>
            <a:off x="3329928" y="449286"/>
            <a:ext cx="8474044" cy="919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900" dirty="0">
                <a:solidFill>
                  <a:schemeClr val="accent1">
                    <a:lumMod val="75000"/>
                  </a:schemeClr>
                </a:solidFill>
                <a:latin typeface="Arial" panose="020B0604020202020204" pitchFamily="34" charset="0"/>
                <a:cs typeface="Arial" panose="020B0604020202020204" pitchFamily="34" charset="0"/>
              </a:rPr>
              <a:t>Boundary of Requested Area</a:t>
            </a:r>
          </a:p>
        </p:txBody>
      </p:sp>
      <p:pic>
        <p:nvPicPr>
          <p:cNvPr id="5" name="Audio 4">
            <a:hlinkClick r:id="" action="ppaction://media"/>
            <a:extLst>
              <a:ext uri="{FF2B5EF4-FFF2-40B4-BE49-F238E27FC236}">
                <a16:creationId xmlns:a16="http://schemas.microsoft.com/office/drawing/2014/main" id="{9D6A28F9-2721-408D-5021-4043859CF5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7263596"/>
      </p:ext>
    </p:extLst>
  </p:cSld>
  <p:clrMapOvr>
    <a:masterClrMapping/>
  </p:clrMapOvr>
  <mc:AlternateContent xmlns:mc="http://schemas.openxmlformats.org/markup-compatibility/2006" xmlns:p14="http://schemas.microsoft.com/office/powerpoint/2010/main">
    <mc:Choice Requires="p14">
      <p:transition spd="slow" p14:dur="2000" advTm="26398"/>
    </mc:Choice>
    <mc:Fallback xmlns="">
      <p:transition spd="slow" advTm="2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61003C-6A3F-4F41-98A8-431C9E4FB30F}"/>
              </a:ext>
            </a:extLst>
          </p:cNvPr>
          <p:cNvSpPr>
            <a:spLocks noGrp="1"/>
          </p:cNvSpPr>
          <p:nvPr>
            <p:ph type="ftr" sz="quarter" idx="11"/>
          </p:nvPr>
        </p:nvSpPr>
        <p:spPr>
          <a:xfrm>
            <a:off x="4038600" y="6456830"/>
            <a:ext cx="4114800" cy="365125"/>
          </a:xfrm>
        </p:spPr>
        <p:txBody>
          <a:bodyPr/>
          <a:lstStyle/>
          <a:p>
            <a:endParaRPr lang="en-US" dirty="0"/>
          </a:p>
          <a:p>
            <a:r>
              <a:rPr lang="en-US" dirty="0"/>
              <a:t>Public Utility Commission of Texas</a:t>
            </a:r>
          </a:p>
          <a:p>
            <a:endParaRPr lang="en-US" dirty="0"/>
          </a:p>
        </p:txBody>
      </p:sp>
      <p:pic>
        <p:nvPicPr>
          <p:cNvPr id="9" name="Picture 8" descr="Logo&#10;&#10;Description automatically generated">
            <a:extLst>
              <a:ext uri="{FF2B5EF4-FFF2-40B4-BE49-F238E27FC236}">
                <a16:creationId xmlns:a16="http://schemas.microsoft.com/office/drawing/2014/main" id="{708D1ADB-4BAC-FF63-618E-ABD4C3D18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578" y="5734974"/>
            <a:ext cx="940085" cy="974075"/>
          </a:xfrm>
          <a:prstGeom prst="rect">
            <a:avLst/>
          </a:prstGeom>
        </p:spPr>
      </p:pic>
      <p:sp>
        <p:nvSpPr>
          <p:cNvPr id="10" name="Rectangle 9">
            <a:extLst>
              <a:ext uri="{FF2B5EF4-FFF2-40B4-BE49-F238E27FC236}">
                <a16:creationId xmlns:a16="http://schemas.microsoft.com/office/drawing/2014/main" id="{482EA8B0-22F4-80DD-4DEB-8E209E304731}"/>
              </a:ext>
            </a:extLst>
          </p:cNvPr>
          <p:cNvSpPr/>
          <p:nvPr/>
        </p:nvSpPr>
        <p:spPr>
          <a:xfrm>
            <a:off x="0" y="0"/>
            <a:ext cx="12192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CC250C5-36CC-C4F3-2DF7-61A8524E8A18}"/>
              </a:ext>
            </a:extLst>
          </p:cNvPr>
          <p:cNvSpPr txBox="1">
            <a:spLocks/>
          </p:cNvSpPr>
          <p:nvPr/>
        </p:nvSpPr>
        <p:spPr>
          <a:xfrm>
            <a:off x="2996867" y="449323"/>
            <a:ext cx="8474044" cy="919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900" dirty="0">
                <a:solidFill>
                  <a:schemeClr val="accent1">
                    <a:lumMod val="75000"/>
                  </a:schemeClr>
                </a:solidFill>
                <a:latin typeface="Arial" panose="020B0604020202020204" pitchFamily="34" charset="0"/>
                <a:cs typeface="Arial" panose="020B0604020202020204" pitchFamily="34" charset="0"/>
              </a:rPr>
              <a:t>Boundary of Tract of Land</a:t>
            </a:r>
          </a:p>
        </p:txBody>
      </p:sp>
      <p:sp>
        <p:nvSpPr>
          <p:cNvPr id="6" name="TextBox 5">
            <a:extLst>
              <a:ext uri="{FF2B5EF4-FFF2-40B4-BE49-F238E27FC236}">
                <a16:creationId xmlns:a16="http://schemas.microsoft.com/office/drawing/2014/main" id="{D5F51B88-1FEC-0739-21CB-D23C17884E47}"/>
              </a:ext>
            </a:extLst>
          </p:cNvPr>
          <p:cNvSpPr txBox="1"/>
          <p:nvPr/>
        </p:nvSpPr>
        <p:spPr>
          <a:xfrm>
            <a:off x="3720454" y="1642467"/>
            <a:ext cx="8010947" cy="1938992"/>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An area of land that has common ownership and is not severed by other land under different ownership; may be acquired through multiple deeds or shown in separate surveys.</a:t>
            </a:r>
          </a:p>
        </p:txBody>
      </p:sp>
      <p:sp>
        <p:nvSpPr>
          <p:cNvPr id="3" name="TextBox 2">
            <a:extLst>
              <a:ext uri="{FF2B5EF4-FFF2-40B4-BE49-F238E27FC236}">
                <a16:creationId xmlns:a16="http://schemas.microsoft.com/office/drawing/2014/main" id="{8A044A31-2A81-14C4-6FB4-34B5592CDB3C}"/>
              </a:ext>
            </a:extLst>
          </p:cNvPr>
          <p:cNvSpPr txBox="1"/>
          <p:nvPr/>
        </p:nvSpPr>
        <p:spPr>
          <a:xfrm>
            <a:off x="242336" y="511495"/>
            <a:ext cx="3017520" cy="5078313"/>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Need to Know</a:t>
            </a:r>
          </a:p>
          <a:p>
            <a:pPr marL="571500" indent="-571500">
              <a:buFont typeface="Arial" panose="020B0604020202020204" pitchFamily="34" charset="0"/>
              <a:buChar char="•"/>
            </a:pPr>
            <a:endParaRPr lang="en-US" dirty="0">
              <a:solidFill>
                <a:schemeClr val="accent5">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Purpose of the Maps</a:t>
            </a:r>
          </a:p>
          <a:p>
            <a:pPr marL="339725" indent="-339725">
              <a:buFont typeface="+mj-lt"/>
              <a:buAutoNum type="arabicPeriod"/>
            </a:pPr>
            <a:endParaRPr lang="en-US" b="1"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Application or      petition type</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Intent of application     or petition</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b="1" dirty="0">
                <a:solidFill>
                  <a:schemeClr val="accent1">
                    <a:lumMod val="75000"/>
                  </a:schemeClr>
                </a:solidFill>
                <a:latin typeface="Arial" panose="020B0604020202020204" pitchFamily="34" charset="0"/>
                <a:cs typeface="Arial" panose="020B0604020202020204" pitchFamily="34" charset="0"/>
              </a:rPr>
              <a:t>Boundary of</a:t>
            </a:r>
            <a:r>
              <a:rPr lang="en-US" sz="1500" b="1" dirty="0">
                <a:solidFill>
                  <a:schemeClr val="accent1">
                    <a:lumMod val="75000"/>
                  </a:schemeClr>
                </a:solidFill>
                <a:latin typeface="Arial" panose="020B0604020202020204" pitchFamily="34" charset="0"/>
                <a:cs typeface="Arial" panose="020B0604020202020204" pitchFamily="34" charset="0"/>
              </a:rPr>
              <a:t> </a:t>
            </a:r>
            <a:r>
              <a:rPr lang="en-US" b="1" dirty="0">
                <a:solidFill>
                  <a:schemeClr val="accent1">
                    <a:lumMod val="75000"/>
                  </a:schemeClr>
                </a:solidFill>
                <a:latin typeface="Arial" panose="020B0604020202020204" pitchFamily="34" charset="0"/>
                <a:cs typeface="Arial" panose="020B0604020202020204" pitchFamily="34" charset="0"/>
              </a:rPr>
              <a:t>requested area or tract of land</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CCN holder’s name  and CCN No. (water and sewer)</a:t>
            </a:r>
          </a:p>
          <a:p>
            <a:pPr marL="339725" indent="-339725">
              <a:buFont typeface="+mj-lt"/>
              <a:buAutoNum type="arabicPeriod"/>
            </a:pPr>
            <a:endParaRPr lang="en-US" dirty="0">
              <a:solidFill>
                <a:schemeClr val="accent1">
                  <a:lumMod val="75000"/>
                </a:schemeClr>
              </a:solidFill>
              <a:latin typeface="Arial" panose="020B0604020202020204" pitchFamily="34" charset="0"/>
              <a:cs typeface="Arial" panose="020B0604020202020204" pitchFamily="34" charset="0"/>
            </a:endParaRPr>
          </a:p>
          <a:p>
            <a:pPr marL="339725" indent="-339725">
              <a:buFont typeface="+mj-lt"/>
              <a:buAutoNum type="arabicPeriod"/>
            </a:pPr>
            <a:r>
              <a:rPr lang="en-US" dirty="0">
                <a:solidFill>
                  <a:schemeClr val="accent1">
                    <a:lumMod val="75000"/>
                  </a:schemeClr>
                </a:solidFill>
                <a:latin typeface="Arial" panose="020B0604020202020204" pitchFamily="34" charset="0"/>
                <a:cs typeface="Arial" panose="020B0604020202020204" pitchFamily="34" charset="0"/>
              </a:rPr>
              <a:t>Agreement needed?</a:t>
            </a:r>
          </a:p>
        </p:txBody>
      </p:sp>
      <p:pic>
        <p:nvPicPr>
          <p:cNvPr id="7" name="Audio 6">
            <a:hlinkClick r:id="" action="ppaction://media"/>
            <a:extLst>
              <a:ext uri="{FF2B5EF4-FFF2-40B4-BE49-F238E27FC236}">
                <a16:creationId xmlns:a16="http://schemas.microsoft.com/office/drawing/2014/main" id="{5A434189-3AB8-DE20-ABCE-1BA731086D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5257160"/>
      </p:ext>
    </p:extLst>
  </p:cSld>
  <p:clrMapOvr>
    <a:masterClrMapping/>
  </p:clrMapOvr>
  <mc:AlternateContent xmlns:mc="http://schemas.openxmlformats.org/markup-compatibility/2006" xmlns:p14="http://schemas.microsoft.com/office/powerpoint/2010/main">
    <mc:Choice Requires="p14">
      <p:transition spd="slow" p14:dur="2000" advTm="24996"/>
    </mc:Choice>
    <mc:Fallback xmlns="">
      <p:transition spd="slow" advTm="2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8.3|5.3|9.4|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1D4B517D24DA498A265151FD4E3A2D" ma:contentTypeVersion="15" ma:contentTypeDescription="Create a new document." ma:contentTypeScope="" ma:versionID="440dabce7882e580695aa2105322d832">
  <xsd:schema xmlns:xsd="http://www.w3.org/2001/XMLSchema" xmlns:xs="http://www.w3.org/2001/XMLSchema" xmlns:p="http://schemas.microsoft.com/office/2006/metadata/properties" xmlns:ns2="d719080a-800c-4e04-b7ca-01b973467936" xmlns:ns3="bc91063c-d510-45e2-9f16-24da53b5f1eb" targetNamespace="http://schemas.microsoft.com/office/2006/metadata/properties" ma:root="true" ma:fieldsID="09cd1b1e1ab6b16aac12127fd9fb634b" ns2:_="" ns3:_="">
    <xsd:import namespace="d719080a-800c-4e04-b7ca-01b973467936"/>
    <xsd:import namespace="bc91063c-d510-45e2-9f16-24da53b5f1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9080a-800c-4e04-b7ca-01b973467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45827d-9e85-4d27-997a-5f092abbff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91063c-d510-45e2-9f16-24da53b5f1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5096970-e480-4ad7-8d55-034db8234d03}" ma:internalName="TaxCatchAll" ma:showField="CatchAllData" ma:web="bc91063c-d510-45e2-9f16-24da53b5f1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19080a-800c-4e04-b7ca-01b973467936">
      <Terms xmlns="http://schemas.microsoft.com/office/infopath/2007/PartnerControls"/>
    </lcf76f155ced4ddcb4097134ff3c332f>
    <TaxCatchAll xmlns="bc91063c-d510-45e2-9f16-24da53b5f1eb" xsi:nil="true"/>
  </documentManagement>
</p:properties>
</file>

<file path=customXml/itemProps1.xml><?xml version="1.0" encoding="utf-8"?>
<ds:datastoreItem xmlns:ds="http://schemas.openxmlformats.org/officeDocument/2006/customXml" ds:itemID="{EBAAF1E4-8545-4DC9-8AA1-7502E22072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9080a-800c-4e04-b7ca-01b973467936"/>
    <ds:schemaRef ds:uri="bc91063c-d510-45e2-9f16-24da53b5f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5F68C-C65A-4121-8CF1-D4F179D53958}">
  <ds:schemaRefs>
    <ds:schemaRef ds:uri="http://schemas.microsoft.com/sharepoint/v3/contenttype/forms"/>
  </ds:schemaRefs>
</ds:datastoreItem>
</file>

<file path=customXml/itemProps3.xml><?xml version="1.0" encoding="utf-8"?>
<ds:datastoreItem xmlns:ds="http://schemas.openxmlformats.org/officeDocument/2006/customXml" ds:itemID="{B3CACF75-6E03-4796-B3A2-0DB6ADF9F58E}">
  <ds:schemaRefs>
    <ds:schemaRef ds:uri="http://www.w3.org/XML/1998/namespace"/>
    <ds:schemaRef ds:uri="http://purl.org/dc/dcmitype/"/>
    <ds:schemaRef ds:uri="http://purl.org/dc/elements/1.1/"/>
    <ds:schemaRef ds:uri="http://schemas.microsoft.com/office/2006/metadata/properties"/>
    <ds:schemaRef ds:uri="bc91063c-d510-45e2-9f16-24da53b5f1eb"/>
    <ds:schemaRef ds:uri="http://purl.org/dc/terms/"/>
    <ds:schemaRef ds:uri="http://schemas.microsoft.com/office/2006/documentManagement/types"/>
    <ds:schemaRef ds:uri="d719080a-800c-4e04-b7ca-01b973467936"/>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10967</TotalTime>
  <Words>4201</Words>
  <Application>Microsoft Office PowerPoint</Application>
  <PresentationFormat>Widescreen</PresentationFormat>
  <Paragraphs>673</Paragraphs>
  <Slides>33</Slides>
  <Notes>33</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Century Gothic</vt:lpstr>
      <vt:lpstr>Symbol</vt:lpstr>
      <vt:lpstr>Office Theme</vt:lpstr>
      <vt:lpstr>Water and Sewer CCN Mapping Guidance for Applications &amp; Petitions</vt:lpstr>
      <vt:lpstr>PowerPoint Presentation</vt:lpstr>
      <vt:lpstr>Checklist</vt:lpstr>
      <vt:lpstr>  Need to Know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CCN Mapping Information Webpage</vt:lpstr>
      <vt:lpstr>Mapping Requirements for Applications and Petitions:  16 TAC § 24.257</vt:lpstr>
      <vt:lpstr>Mapping Requirements for Streamlined Expedited Release (SER) and Expedited Release (ER): SER 16 TAC § 24.245(h)  |  ER 16 TAC § 24.245(f)</vt:lpstr>
      <vt:lpstr>PowerPoint Presentation</vt:lpstr>
      <vt:lpstr>PowerPoint Presentation</vt:lpstr>
      <vt:lpstr>PowerPoint Presentation</vt:lpstr>
      <vt:lpstr>PowerPoint Presentation</vt:lpstr>
      <vt:lpstr>Map Examples for Applications and Petitions</vt:lpstr>
      <vt:lpstr>CCN Mapping Guidance for Applications and Petitions </vt:lpstr>
      <vt:lpstr>Downloadable Water and Sewer  CCN Digital Mapping Data</vt:lpstr>
      <vt:lpstr>Downloadable GIS Map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vt:lpstr>
      <vt:lpstr>Checklist Summary</vt:lpstr>
      <vt:lpstr>The End</vt:lpstr>
    </vt:vector>
  </TitlesOfParts>
  <Company>Public Utility Commission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Deirdras Jones</dc:creator>
  <cp:lastModifiedBy>Tracy Montes</cp:lastModifiedBy>
  <cp:revision>782</cp:revision>
  <cp:lastPrinted>2023-03-23T15:20:41Z</cp:lastPrinted>
  <dcterms:created xsi:type="dcterms:W3CDTF">2022-07-19T16:40:15Z</dcterms:created>
  <dcterms:modified xsi:type="dcterms:W3CDTF">2023-04-28T19:45:19Z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0x010100C31D4B517D24DA498A265151FD4E3A2D</vt:lpwstr>
  </property>
</Properties>
</file>